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61" r:id="rId4"/>
    <p:sldId id="258" r:id="rId5"/>
    <p:sldId id="259" r:id="rId6"/>
    <p:sldId id="266" r:id="rId7"/>
    <p:sldId id="267" r:id="rId8"/>
    <p:sldId id="268" r:id="rId9"/>
    <p:sldId id="263" r:id="rId10"/>
    <p:sldId id="265" r:id="rId11"/>
  </p:sldIdLst>
  <p:sldSz cx="18288000" cy="10287000"/>
  <p:notesSz cx="6858000" cy="9144000"/>
  <p:embeddedFontLst>
    <p:embeddedFont>
      <p:font typeface="Poppins" panose="00000500000000000000" pitchFamily="2" charset="0"/>
      <p:regular r:id="rId13"/>
      <p:bold r:id="rId14"/>
      <p:italic r:id="rId15"/>
      <p:boldItalic r:id="rId16"/>
    </p:embeddedFont>
    <p:embeddedFont>
      <p:font typeface="Poppins Bold" panose="00000800000000000000" charset="0"/>
      <p:regular r:id="rId17"/>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816" autoAdjust="0"/>
    <p:restoredTop sz="94615" autoAdjust="0"/>
  </p:normalViewPr>
  <p:slideViewPr>
    <p:cSldViewPr>
      <p:cViewPr>
        <p:scale>
          <a:sx n="54" d="100"/>
          <a:sy n="54" d="100"/>
        </p:scale>
        <p:origin x="18" y="1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svg>
</file>

<file path=ppt/media/image11.png>
</file>

<file path=ppt/media/image12.svg>
</file>

<file path=ppt/media/image13.png>
</file>

<file path=ppt/media/image14.jpg>
</file>

<file path=ppt/media/image15.jpg>
</file>

<file path=ppt/media/image16.jpg>
</file>

<file path=ppt/media/image17.jpg>
</file>

<file path=ppt/media/image18.jpg>
</file>

<file path=ppt/media/image19.jpg>
</file>

<file path=ppt/media/image2.sv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09FB73-FCEC-4218-91F5-B66A5CCB1809}" type="datetimeFigureOut">
              <a:rPr lang="en-IN" smtClean="0"/>
              <a:t>05-03-2024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955750-5044-43AB-8B2C-A2A0B7220F52}" type="slidenum">
              <a:rPr lang="en-IN" smtClean="0"/>
              <a:t>‹#›</a:t>
            </a:fld>
            <a:endParaRPr lang="en-IN"/>
          </a:p>
        </p:txBody>
      </p:sp>
    </p:spTree>
    <p:extLst>
      <p:ext uri="{BB962C8B-B14F-4D97-AF65-F5344CB8AC3E}">
        <p14:creationId xmlns:p14="http://schemas.microsoft.com/office/powerpoint/2010/main" val="2866556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4955750-5044-43AB-8B2C-A2A0B7220F52}" type="slidenum">
              <a:rPr lang="en-IN" smtClean="0"/>
              <a:t>5</a:t>
            </a:fld>
            <a:endParaRPr lang="en-IN"/>
          </a:p>
        </p:txBody>
      </p:sp>
    </p:spTree>
    <p:extLst>
      <p:ext uri="{BB962C8B-B14F-4D97-AF65-F5344CB8AC3E}">
        <p14:creationId xmlns:p14="http://schemas.microsoft.com/office/powerpoint/2010/main" val="1033868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6.svg"/><Relationship Id="rId7" Type="http://schemas.openxmlformats.org/officeDocument/2006/relationships/image" Target="../media/image16.jp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5.jpg"/><Relationship Id="rId5" Type="http://schemas.openxmlformats.org/officeDocument/2006/relationships/image" Target="../media/image14.jpg"/><Relationship Id="rId10" Type="http://schemas.openxmlformats.org/officeDocument/2006/relationships/image" Target="../media/image19.jpg"/><Relationship Id="rId4" Type="http://schemas.openxmlformats.org/officeDocument/2006/relationships/image" Target="../media/image7.png"/><Relationship Id="rId9" Type="http://schemas.openxmlformats.org/officeDocument/2006/relationships/image" Target="../media/image18.jp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Freeform 2"/>
          <p:cNvSpPr/>
          <p:nvPr/>
        </p:nvSpPr>
        <p:spPr>
          <a:xfrm>
            <a:off x="10541229" y="2324100"/>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1085216" y="2747439"/>
            <a:ext cx="15831184" cy="3076291"/>
          </a:xfrm>
          <a:prstGeom prst="rect">
            <a:avLst/>
          </a:prstGeom>
        </p:spPr>
        <p:txBody>
          <a:bodyPr wrap="square" lIns="0" tIns="0" rIns="0" bIns="0" rtlCol="0" anchor="t">
            <a:spAutoFit/>
          </a:bodyPr>
          <a:lstStyle/>
          <a:p>
            <a:pPr>
              <a:lnSpc>
                <a:spcPts val="12319"/>
              </a:lnSpc>
            </a:pPr>
            <a:r>
              <a:rPr lang="en-US" sz="8799" spc="-149" dirty="0">
                <a:solidFill>
                  <a:srgbClr val="FFFFFF"/>
                </a:solidFill>
                <a:latin typeface="Poppins Bold"/>
              </a:rPr>
              <a:t>HackTrix’24 - </a:t>
            </a:r>
            <a:r>
              <a:rPr lang="en-US" sz="8799" spc="-149" dirty="0" err="1">
                <a:solidFill>
                  <a:srgbClr val="FFFFFF"/>
                </a:solidFill>
                <a:latin typeface="Poppins Bold"/>
              </a:rPr>
              <a:t>NeuroNest</a:t>
            </a:r>
            <a:endParaRPr lang="en-US" sz="8799" spc="-149" dirty="0">
              <a:solidFill>
                <a:srgbClr val="FFFFFF"/>
              </a:solidFill>
              <a:latin typeface="Poppins Bold"/>
            </a:endParaRPr>
          </a:p>
          <a:p>
            <a:pPr>
              <a:lnSpc>
                <a:spcPts val="12319"/>
              </a:lnSpc>
            </a:pPr>
            <a:endParaRPr lang="en-US" sz="8799" spc="-149" dirty="0">
              <a:solidFill>
                <a:srgbClr val="FFFFFF"/>
              </a:solidFill>
              <a:latin typeface="Poppins Bold"/>
            </a:endParaRPr>
          </a:p>
        </p:txBody>
      </p:sp>
      <p:sp>
        <p:nvSpPr>
          <p:cNvPr id="5" name="TextBox 5"/>
          <p:cNvSpPr txBox="1"/>
          <p:nvPr/>
        </p:nvSpPr>
        <p:spPr>
          <a:xfrm>
            <a:off x="1114108" y="4552107"/>
            <a:ext cx="6915784" cy="2224583"/>
          </a:xfrm>
          <a:prstGeom prst="rect">
            <a:avLst/>
          </a:prstGeom>
        </p:spPr>
        <p:txBody>
          <a:bodyPr lIns="0" tIns="0" rIns="0" bIns="0" rtlCol="0" anchor="t">
            <a:spAutoFit/>
          </a:bodyPr>
          <a:lstStyle/>
          <a:p>
            <a:pPr>
              <a:lnSpc>
                <a:spcPts val="2880"/>
              </a:lnSpc>
            </a:pPr>
            <a:r>
              <a:rPr lang="en-US" sz="2400" dirty="0">
                <a:solidFill>
                  <a:srgbClr val="FFFFFF"/>
                </a:solidFill>
                <a:latin typeface="Poppins"/>
              </a:rPr>
              <a:t>Team Name: 6ixty-4our Bit Coders</a:t>
            </a:r>
          </a:p>
          <a:p>
            <a:pPr>
              <a:lnSpc>
                <a:spcPts val="2880"/>
              </a:lnSpc>
            </a:pPr>
            <a:r>
              <a:rPr lang="en-US" sz="2400" dirty="0">
                <a:solidFill>
                  <a:srgbClr val="FFFFFF"/>
                </a:solidFill>
                <a:latin typeface="Poppins"/>
              </a:rPr>
              <a:t>Members Name: </a:t>
            </a:r>
            <a:r>
              <a:rPr lang="en-US" sz="2400" dirty="0" err="1">
                <a:solidFill>
                  <a:srgbClr val="FFFFFF"/>
                </a:solidFill>
                <a:latin typeface="Poppins"/>
              </a:rPr>
              <a:t>Devanand</a:t>
            </a:r>
            <a:r>
              <a:rPr lang="en-US" sz="2400" dirty="0">
                <a:solidFill>
                  <a:srgbClr val="FFFFFF"/>
                </a:solidFill>
                <a:latin typeface="Poppins"/>
              </a:rPr>
              <a:t> K</a:t>
            </a:r>
          </a:p>
          <a:p>
            <a:pPr>
              <a:lnSpc>
                <a:spcPts val="2880"/>
              </a:lnSpc>
            </a:pPr>
            <a:r>
              <a:rPr lang="en-US" sz="2400" dirty="0">
                <a:solidFill>
                  <a:srgbClr val="FFFFFF"/>
                </a:solidFill>
                <a:latin typeface="Poppins"/>
              </a:rPr>
              <a:t>                                </a:t>
            </a:r>
            <a:r>
              <a:rPr lang="en-US" sz="2400" dirty="0" err="1">
                <a:solidFill>
                  <a:srgbClr val="FFFFFF"/>
                </a:solidFill>
                <a:latin typeface="Poppins"/>
              </a:rPr>
              <a:t>Srivathsan</a:t>
            </a:r>
            <a:r>
              <a:rPr lang="en-US" sz="2400" dirty="0">
                <a:solidFill>
                  <a:srgbClr val="FFFFFF"/>
                </a:solidFill>
                <a:latin typeface="Poppins"/>
              </a:rPr>
              <a:t> B</a:t>
            </a:r>
          </a:p>
          <a:p>
            <a:pPr>
              <a:lnSpc>
                <a:spcPts val="2880"/>
              </a:lnSpc>
            </a:pPr>
            <a:r>
              <a:rPr lang="en-US" sz="2400" dirty="0">
                <a:solidFill>
                  <a:srgbClr val="FFFFFF"/>
                </a:solidFill>
                <a:latin typeface="Poppins"/>
              </a:rPr>
              <a:t>                                Shyam </a:t>
            </a:r>
            <a:r>
              <a:rPr lang="en-US" sz="2400" dirty="0" err="1">
                <a:solidFill>
                  <a:srgbClr val="FFFFFF"/>
                </a:solidFill>
                <a:latin typeface="Poppins"/>
              </a:rPr>
              <a:t>Kaarthikeyen</a:t>
            </a:r>
            <a:r>
              <a:rPr lang="en-US" sz="2400" dirty="0">
                <a:solidFill>
                  <a:srgbClr val="FFFFFF"/>
                </a:solidFill>
                <a:latin typeface="Poppins"/>
              </a:rPr>
              <a:t> B</a:t>
            </a:r>
          </a:p>
          <a:p>
            <a:pPr>
              <a:lnSpc>
                <a:spcPts val="2880"/>
              </a:lnSpc>
            </a:pPr>
            <a:r>
              <a:rPr lang="en-US" sz="2400" dirty="0">
                <a:solidFill>
                  <a:srgbClr val="FFFFFF"/>
                </a:solidFill>
                <a:latin typeface="Poppins"/>
              </a:rPr>
              <a:t>                                </a:t>
            </a:r>
            <a:r>
              <a:rPr lang="en-US" sz="2400" dirty="0" err="1">
                <a:solidFill>
                  <a:srgbClr val="FFFFFF"/>
                </a:solidFill>
                <a:latin typeface="Poppins"/>
              </a:rPr>
              <a:t>Shivnarayan</a:t>
            </a:r>
            <a:r>
              <a:rPr lang="en-US" sz="2400" dirty="0">
                <a:solidFill>
                  <a:srgbClr val="FFFFFF"/>
                </a:solidFill>
                <a:latin typeface="Poppins"/>
              </a:rPr>
              <a:t> S</a:t>
            </a:r>
          </a:p>
          <a:p>
            <a:pPr>
              <a:lnSpc>
                <a:spcPts val="2880"/>
              </a:lnSpc>
            </a:pPr>
            <a:r>
              <a:rPr lang="en-US" sz="2400" dirty="0">
                <a:solidFill>
                  <a:srgbClr val="FFFFFF"/>
                </a:solidFill>
                <a:latin typeface="Poppins"/>
              </a:rPr>
              <a:t>                                </a:t>
            </a:r>
            <a:r>
              <a:rPr lang="en-US" sz="2400" dirty="0" err="1">
                <a:solidFill>
                  <a:srgbClr val="FFFFFF"/>
                </a:solidFill>
                <a:latin typeface="Poppins"/>
              </a:rPr>
              <a:t>Dinessh</a:t>
            </a:r>
            <a:r>
              <a:rPr lang="en-US" sz="2400" dirty="0">
                <a:solidFill>
                  <a:srgbClr val="FFFFFF"/>
                </a:solidFill>
                <a:latin typeface="Poppins"/>
              </a:rPr>
              <a:t> V</a:t>
            </a:r>
          </a:p>
        </p:txBody>
      </p:sp>
      <p:grpSp>
        <p:nvGrpSpPr>
          <p:cNvPr id="6" name="Group 6"/>
          <p:cNvGrpSpPr/>
          <p:nvPr/>
        </p:nvGrpSpPr>
        <p:grpSpPr>
          <a:xfrm>
            <a:off x="0" y="9998267"/>
            <a:ext cx="9144000" cy="288733"/>
            <a:chOff x="0" y="0"/>
            <a:chExt cx="2408296" cy="76045"/>
          </a:xfrm>
        </p:grpSpPr>
        <p:sp>
          <p:nvSpPr>
            <p:cNvPr id="7" name="Freeform 7"/>
            <p:cNvSpPr/>
            <p:nvPr/>
          </p:nvSpPr>
          <p:spPr>
            <a:xfrm>
              <a:off x="0" y="0"/>
              <a:ext cx="2408296" cy="76045"/>
            </a:xfrm>
            <a:custGeom>
              <a:avLst/>
              <a:gdLst/>
              <a:ahLst/>
              <a:cxnLst/>
              <a:rect l="l" t="t" r="r" b="b"/>
              <a:pathLst>
                <a:path w="2408296" h="76045">
                  <a:moveTo>
                    <a:pt x="0" y="0"/>
                  </a:moveTo>
                  <a:lnTo>
                    <a:pt x="2408296" y="0"/>
                  </a:lnTo>
                  <a:lnTo>
                    <a:pt x="2408296" y="76045"/>
                  </a:lnTo>
                  <a:lnTo>
                    <a:pt x="0" y="76045"/>
                  </a:lnTo>
                  <a:close/>
                </a:path>
              </a:pathLst>
            </a:custGeom>
            <a:solidFill>
              <a:srgbClr val="FFFFFF"/>
            </a:solidFill>
          </p:spPr>
          <p:txBody>
            <a:bodyPr/>
            <a:lstStyle/>
            <a:p>
              <a:endParaRPr lang="en-US"/>
            </a:p>
          </p:txBody>
        </p:sp>
        <p:sp>
          <p:nvSpPr>
            <p:cNvPr id="8" name="TextBox 8"/>
            <p:cNvSpPr txBox="1"/>
            <p:nvPr/>
          </p:nvSpPr>
          <p:spPr>
            <a:xfrm>
              <a:off x="0" y="-57150"/>
              <a:ext cx="2408296" cy="133195"/>
            </a:xfrm>
            <a:prstGeom prst="rect">
              <a:avLst/>
            </a:prstGeom>
          </p:spPr>
          <p:txBody>
            <a:bodyPr lIns="50800" tIns="50800" rIns="50800" bIns="50800" rtlCol="0" anchor="ctr"/>
            <a:lstStyle/>
            <a:p>
              <a:pPr algn="ctr">
                <a:lnSpc>
                  <a:spcPts val="2659"/>
                </a:lnSpc>
                <a:spcBef>
                  <a:spcPct val="0"/>
                </a:spcBef>
              </a:pPr>
              <a:endParaRPr/>
            </a:p>
          </p:txBody>
        </p:sp>
      </p:grpSp>
      <p:pic>
        <p:nvPicPr>
          <p:cNvPr id="10" name="Picture 9" descr="A black and white logo&#10;&#10;Description automatically generated">
            <a:extLst>
              <a:ext uri="{FF2B5EF4-FFF2-40B4-BE49-F238E27FC236}">
                <a16:creationId xmlns:a16="http://schemas.microsoft.com/office/drawing/2014/main" id="{55DEBECF-C50E-41A7-3226-A31F0DF8B1D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401800" y="338716"/>
            <a:ext cx="3225800" cy="1333500"/>
          </a:xfrm>
          <a:prstGeom prst="rect">
            <a:avLst/>
          </a:prstGeom>
        </p:spPr>
      </p:pic>
      <p:pic>
        <p:nvPicPr>
          <p:cNvPr id="12" name="Picture 11" descr="A white text on a black background&#10;&#10;Description automatically generated">
            <a:extLst>
              <a:ext uri="{FF2B5EF4-FFF2-40B4-BE49-F238E27FC236}">
                <a16:creationId xmlns:a16="http://schemas.microsoft.com/office/drawing/2014/main" id="{282DEE48-9722-BF53-26E6-0912F77DC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200" y="592081"/>
            <a:ext cx="3277651" cy="10801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8" name="TextBox 8"/>
          <p:cNvSpPr txBox="1"/>
          <p:nvPr/>
        </p:nvSpPr>
        <p:spPr>
          <a:xfrm>
            <a:off x="1059032" y="762725"/>
            <a:ext cx="854408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prototype working</a:t>
            </a:r>
          </a:p>
        </p:txBody>
      </p:sp>
      <p:sp>
        <p:nvSpPr>
          <p:cNvPr id="9" name="AutoShape 9"/>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sp>
        <p:nvSpPr>
          <p:cNvPr id="10" name="Freeform 10"/>
          <p:cNvSpPr/>
          <p:nvPr/>
        </p:nvSpPr>
        <p:spPr>
          <a:xfrm flipH="1">
            <a:off x="-1811192" y="1427962"/>
            <a:ext cx="9143383" cy="7431077"/>
          </a:xfrm>
          <a:custGeom>
            <a:avLst/>
            <a:gdLst/>
            <a:ahLst/>
            <a:cxnLst/>
            <a:rect l="l" t="t" r="r" b="b"/>
            <a:pathLst>
              <a:path w="9143383" h="7431077">
                <a:moveTo>
                  <a:pt x="9143383" y="0"/>
                </a:moveTo>
                <a:lnTo>
                  <a:pt x="0" y="0"/>
                </a:lnTo>
                <a:lnTo>
                  <a:pt x="0" y="7431076"/>
                </a:lnTo>
                <a:lnTo>
                  <a:pt x="9143383" y="7431076"/>
                </a:lnTo>
                <a:lnTo>
                  <a:pt x="914338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11" name="Group 11"/>
          <p:cNvGrpSpPr/>
          <p:nvPr/>
        </p:nvGrpSpPr>
        <p:grpSpPr>
          <a:xfrm>
            <a:off x="8981917" y="9998267"/>
            <a:ext cx="9995383" cy="288733"/>
            <a:chOff x="0" y="0"/>
            <a:chExt cx="2632529" cy="76045"/>
          </a:xfrm>
        </p:grpSpPr>
        <p:sp>
          <p:nvSpPr>
            <p:cNvPr id="12" name="Freeform 12"/>
            <p:cNvSpPr/>
            <p:nvPr/>
          </p:nvSpPr>
          <p:spPr>
            <a:xfrm>
              <a:off x="0" y="0"/>
              <a:ext cx="2632529" cy="76045"/>
            </a:xfrm>
            <a:custGeom>
              <a:avLst/>
              <a:gdLst/>
              <a:ahLst/>
              <a:cxnLst/>
              <a:rect l="l" t="t" r="r" b="b"/>
              <a:pathLst>
                <a:path w="2632529" h="76045">
                  <a:moveTo>
                    <a:pt x="0" y="0"/>
                  </a:moveTo>
                  <a:lnTo>
                    <a:pt x="2632529" y="0"/>
                  </a:lnTo>
                  <a:lnTo>
                    <a:pt x="2632529" y="76045"/>
                  </a:lnTo>
                  <a:lnTo>
                    <a:pt x="0" y="76045"/>
                  </a:lnTo>
                  <a:close/>
                </a:path>
              </a:pathLst>
            </a:custGeom>
            <a:solidFill>
              <a:srgbClr val="3DCAB1"/>
            </a:solidFill>
          </p:spPr>
          <p:txBody>
            <a:bodyPr/>
            <a:lstStyle/>
            <a:p>
              <a:endParaRPr lang="en-US"/>
            </a:p>
          </p:txBody>
        </p:sp>
        <p:sp>
          <p:nvSpPr>
            <p:cNvPr id="13" name="TextBox 13"/>
            <p:cNvSpPr txBox="1"/>
            <p:nvPr/>
          </p:nvSpPr>
          <p:spPr>
            <a:xfrm>
              <a:off x="0" y="-38100"/>
              <a:ext cx="2632529" cy="114145"/>
            </a:xfrm>
            <a:prstGeom prst="rect">
              <a:avLst/>
            </a:prstGeom>
          </p:spPr>
          <p:txBody>
            <a:bodyPr lIns="50800" tIns="50800" rIns="50800" bIns="50800" rtlCol="0" anchor="ctr"/>
            <a:lstStyle/>
            <a:p>
              <a:pPr algn="ctr">
                <a:lnSpc>
                  <a:spcPts val="2659"/>
                </a:lnSpc>
                <a:spcBef>
                  <a:spcPct val="0"/>
                </a:spcBef>
              </a:pPr>
              <a:endParaRPr/>
            </a:p>
          </p:txBody>
        </p:sp>
      </p:grpSp>
      <p:pic>
        <p:nvPicPr>
          <p:cNvPr id="14" name="Picture 13" descr="A black and white logo&#10;&#10;Description automatically generated">
            <a:extLst>
              <a:ext uri="{FF2B5EF4-FFF2-40B4-BE49-F238E27FC236}">
                <a16:creationId xmlns:a16="http://schemas.microsoft.com/office/drawing/2014/main" id="{A0B5A665-687F-4CDF-40C6-C8887F5689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pic>
        <p:nvPicPr>
          <p:cNvPr id="4" name="Picture 3">
            <a:extLst>
              <a:ext uri="{FF2B5EF4-FFF2-40B4-BE49-F238E27FC236}">
                <a16:creationId xmlns:a16="http://schemas.microsoft.com/office/drawing/2014/main" id="{80917A70-7451-F820-EFC2-91A0655F5C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3808" y="1943100"/>
            <a:ext cx="5887992" cy="2552997"/>
          </a:xfrm>
          <a:prstGeom prst="rect">
            <a:avLst/>
          </a:prstGeom>
        </p:spPr>
      </p:pic>
      <p:pic>
        <p:nvPicPr>
          <p:cNvPr id="6" name="Picture 5">
            <a:extLst>
              <a:ext uri="{FF2B5EF4-FFF2-40B4-BE49-F238E27FC236}">
                <a16:creationId xmlns:a16="http://schemas.microsoft.com/office/drawing/2014/main" id="{7D2F66DA-BD40-3F21-219F-B45AF015F28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10400" y="1894934"/>
            <a:ext cx="5386857" cy="2588216"/>
          </a:xfrm>
          <a:prstGeom prst="rect">
            <a:avLst/>
          </a:prstGeom>
        </p:spPr>
      </p:pic>
      <p:pic>
        <p:nvPicPr>
          <p:cNvPr id="15" name="Picture 14">
            <a:extLst>
              <a:ext uri="{FF2B5EF4-FFF2-40B4-BE49-F238E27FC236}">
                <a16:creationId xmlns:a16="http://schemas.microsoft.com/office/drawing/2014/main" id="{344E2088-A647-E0DF-6B0A-FDA89065679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2856035" y="1856782"/>
            <a:ext cx="4992210" cy="2808118"/>
          </a:xfrm>
          <a:prstGeom prst="rect">
            <a:avLst/>
          </a:prstGeom>
        </p:spPr>
      </p:pic>
      <p:pic>
        <p:nvPicPr>
          <p:cNvPr id="17" name="Picture 16">
            <a:extLst>
              <a:ext uri="{FF2B5EF4-FFF2-40B4-BE49-F238E27FC236}">
                <a16:creationId xmlns:a16="http://schemas.microsoft.com/office/drawing/2014/main" id="{B674AFCF-D927-C4B9-8BD1-0A4DA59C179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0491" y="5300199"/>
            <a:ext cx="5481542" cy="3083367"/>
          </a:xfrm>
          <a:prstGeom prst="rect">
            <a:avLst/>
          </a:prstGeom>
        </p:spPr>
      </p:pic>
      <p:pic>
        <p:nvPicPr>
          <p:cNvPr id="19" name="Picture 18">
            <a:extLst>
              <a:ext uri="{FF2B5EF4-FFF2-40B4-BE49-F238E27FC236}">
                <a16:creationId xmlns:a16="http://schemas.microsoft.com/office/drawing/2014/main" id="{AD988DD9-DDDE-7FE5-16D9-120C98FFF64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939539" y="5254405"/>
            <a:ext cx="5386857" cy="3030107"/>
          </a:xfrm>
          <a:prstGeom prst="rect">
            <a:avLst/>
          </a:prstGeom>
        </p:spPr>
      </p:pic>
      <p:pic>
        <p:nvPicPr>
          <p:cNvPr id="21" name="Picture 20">
            <a:extLst>
              <a:ext uri="{FF2B5EF4-FFF2-40B4-BE49-F238E27FC236}">
                <a16:creationId xmlns:a16="http://schemas.microsoft.com/office/drawing/2014/main" id="{C6B8D232-878C-F3BE-4D13-2FF180E66BC1}"/>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2856035" y="5300199"/>
            <a:ext cx="5105400" cy="28717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72148"/>
            <a:ext cx="18288000" cy="4544475"/>
            <a:chOff x="0" y="0"/>
            <a:chExt cx="4816593" cy="1196899"/>
          </a:xfrm>
        </p:grpSpPr>
        <p:sp>
          <p:nvSpPr>
            <p:cNvPr id="3" name="Freeform 3"/>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txBody>
            <a:bodyPr/>
            <a:lstStyle/>
            <a:p>
              <a:endParaRPr lang="en-US"/>
            </a:p>
          </p:txBody>
        </p:sp>
        <p:sp>
          <p:nvSpPr>
            <p:cNvPr id="4" name="TextBox 4"/>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44727" y="5657290"/>
            <a:ext cx="6651996" cy="397032"/>
          </a:xfrm>
          <a:prstGeom prst="rect">
            <a:avLst/>
          </a:prstGeom>
        </p:spPr>
        <p:txBody>
          <a:bodyPr lIns="0" tIns="0" rIns="0" bIns="0" rtlCol="0" anchor="t">
            <a:spAutoFit/>
          </a:bodyPr>
          <a:lstStyle/>
          <a:p>
            <a:pPr>
              <a:lnSpc>
                <a:spcPts val="3360"/>
              </a:lnSpc>
            </a:pPr>
            <a:r>
              <a:rPr lang="en-US" sz="2400" dirty="0">
                <a:solidFill>
                  <a:srgbClr val="101010"/>
                </a:solidFill>
                <a:latin typeface="Poppins"/>
              </a:rPr>
              <a:t>Project Overview</a:t>
            </a:r>
          </a:p>
        </p:txBody>
      </p:sp>
      <p:sp>
        <p:nvSpPr>
          <p:cNvPr id="6" name="TextBox 6"/>
          <p:cNvSpPr txBox="1"/>
          <p:nvPr/>
        </p:nvSpPr>
        <p:spPr>
          <a:xfrm>
            <a:off x="1544727" y="6368415"/>
            <a:ext cx="14838273" cy="1459246"/>
          </a:xfrm>
          <a:prstGeom prst="rect">
            <a:avLst/>
          </a:prstGeom>
        </p:spPr>
        <p:txBody>
          <a:bodyPr wrap="square" lIns="0" tIns="0" rIns="0" bIns="0" rtlCol="0" anchor="t">
            <a:spAutoFit/>
          </a:bodyPr>
          <a:lstStyle/>
          <a:p>
            <a:pPr>
              <a:lnSpc>
                <a:spcPts val="2880"/>
              </a:lnSpc>
            </a:pPr>
            <a:r>
              <a:rPr lang="en-US" sz="1800" dirty="0">
                <a:solidFill>
                  <a:srgbClr val="545454"/>
                </a:solidFill>
                <a:latin typeface="Poppins"/>
              </a:rPr>
              <a:t>Welcome to </a:t>
            </a:r>
            <a:r>
              <a:rPr lang="en-US" sz="1800" dirty="0" err="1">
                <a:solidFill>
                  <a:srgbClr val="545454"/>
                </a:solidFill>
                <a:latin typeface="Poppins"/>
              </a:rPr>
              <a:t>NeuroNest</a:t>
            </a:r>
            <a:r>
              <a:rPr lang="en-US" sz="1800" dirty="0">
                <a:solidFill>
                  <a:srgbClr val="545454"/>
                </a:solidFill>
                <a:latin typeface="Poppins"/>
              </a:rPr>
              <a:t> – the app designed for children with autism, seamlessly blending play and learning. Dive into creative adventures, skill-boosting games, sensory explorations, and a social learning hub. </a:t>
            </a:r>
            <a:r>
              <a:rPr lang="en-US" sz="1800" dirty="0" err="1">
                <a:solidFill>
                  <a:srgbClr val="545454"/>
                </a:solidFill>
                <a:latin typeface="Poppins"/>
              </a:rPr>
              <a:t>NeuroNest</a:t>
            </a:r>
            <a:r>
              <a:rPr lang="en-US" sz="1800" dirty="0">
                <a:solidFill>
                  <a:srgbClr val="545454"/>
                </a:solidFill>
                <a:latin typeface="Poppins"/>
              </a:rPr>
              <a:t> is crafted for inclusivity, providing a supportive space for every child to thrive. Join us in celebrating your child's unique brilliance – download </a:t>
            </a:r>
            <a:r>
              <a:rPr lang="en-US" sz="1800" dirty="0" err="1">
                <a:solidFill>
                  <a:srgbClr val="545454"/>
                </a:solidFill>
                <a:latin typeface="Poppins"/>
              </a:rPr>
              <a:t>NeuroNest</a:t>
            </a:r>
            <a:r>
              <a:rPr lang="en-US" dirty="0">
                <a:solidFill>
                  <a:srgbClr val="545454"/>
                </a:solidFill>
                <a:latin typeface="Poppins"/>
              </a:rPr>
              <a:t> </a:t>
            </a:r>
            <a:r>
              <a:rPr lang="en-US" sz="1800" dirty="0">
                <a:solidFill>
                  <a:srgbClr val="545454"/>
                </a:solidFill>
                <a:latin typeface="Poppins"/>
              </a:rPr>
              <a:t>today for an exciting journey where joy meets learning!</a:t>
            </a:r>
          </a:p>
        </p:txBody>
      </p:sp>
      <p:sp>
        <p:nvSpPr>
          <p:cNvPr id="7" name="TextBox 7"/>
          <p:cNvSpPr txBox="1"/>
          <p:nvPr/>
        </p:nvSpPr>
        <p:spPr>
          <a:xfrm>
            <a:off x="1544727" y="2546276"/>
            <a:ext cx="4668112" cy="904875"/>
          </a:xfrm>
          <a:prstGeom prst="rect">
            <a:avLst/>
          </a:prstGeom>
        </p:spPr>
        <p:txBody>
          <a:bodyPr lIns="0" tIns="0" rIns="0" bIns="0" rtlCol="0" anchor="t">
            <a:spAutoFit/>
          </a:bodyPr>
          <a:lstStyle/>
          <a:p>
            <a:pPr>
              <a:lnSpc>
                <a:spcPts val="6719"/>
              </a:lnSpc>
            </a:pPr>
            <a:r>
              <a:rPr lang="en-US" sz="5599" dirty="0">
                <a:solidFill>
                  <a:srgbClr val="FFFFFF"/>
                </a:solidFill>
                <a:latin typeface="Poppins Bold"/>
              </a:rPr>
              <a:t>Introduction</a:t>
            </a:r>
          </a:p>
        </p:txBody>
      </p:sp>
      <p:sp>
        <p:nvSpPr>
          <p:cNvPr id="8" name="Freeform 8"/>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9" name="Group 9"/>
          <p:cNvGrpSpPr/>
          <p:nvPr/>
        </p:nvGrpSpPr>
        <p:grpSpPr>
          <a:xfrm>
            <a:off x="0" y="4255742"/>
            <a:ext cx="6212838" cy="288733"/>
            <a:chOff x="0" y="0"/>
            <a:chExt cx="1636303" cy="76045"/>
          </a:xfrm>
        </p:grpSpPr>
        <p:sp>
          <p:nvSpPr>
            <p:cNvPr id="10" name="Freeform 1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txBody>
            <a:bodyPr/>
            <a:lstStyle/>
            <a:p>
              <a:endParaRPr lang="en-US"/>
            </a:p>
          </p:txBody>
        </p:sp>
        <p:sp>
          <p:nvSpPr>
            <p:cNvPr id="11" name="TextBox 1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pic>
        <p:nvPicPr>
          <p:cNvPr id="16" name="Picture 15" descr="A black and white logo&#10;&#10;Description automatically generated">
            <a:extLst>
              <a:ext uri="{FF2B5EF4-FFF2-40B4-BE49-F238E27FC236}">
                <a16:creationId xmlns:a16="http://schemas.microsoft.com/office/drawing/2014/main" id="{63545CEC-4022-A5FA-CF8F-7A50F0FCD89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681725" y="155234"/>
            <a:ext cx="2665950" cy="110206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grpSp>
        <p:nvGrpSpPr>
          <p:cNvPr id="14" name="Group 14"/>
          <p:cNvGrpSpPr/>
          <p:nvPr/>
        </p:nvGrpSpPr>
        <p:grpSpPr>
          <a:xfrm>
            <a:off x="0" y="0"/>
            <a:ext cx="7352672" cy="10287000"/>
            <a:chOff x="0" y="0"/>
            <a:chExt cx="1936506" cy="2709333"/>
          </a:xfrm>
        </p:grpSpPr>
        <p:sp>
          <p:nvSpPr>
            <p:cNvPr id="15" name="Freeform 15"/>
            <p:cNvSpPr/>
            <p:nvPr/>
          </p:nvSpPr>
          <p:spPr>
            <a:xfrm>
              <a:off x="0" y="0"/>
              <a:ext cx="1936506" cy="2709333"/>
            </a:xfrm>
            <a:custGeom>
              <a:avLst/>
              <a:gdLst/>
              <a:ahLst/>
              <a:cxnLst/>
              <a:rect l="l" t="t" r="r" b="b"/>
              <a:pathLst>
                <a:path w="1936506" h="2709333">
                  <a:moveTo>
                    <a:pt x="0" y="0"/>
                  </a:moveTo>
                  <a:lnTo>
                    <a:pt x="1936506" y="0"/>
                  </a:lnTo>
                  <a:lnTo>
                    <a:pt x="1936506" y="2709333"/>
                  </a:lnTo>
                  <a:lnTo>
                    <a:pt x="0" y="2709333"/>
                  </a:lnTo>
                  <a:close/>
                </a:path>
              </a:pathLst>
            </a:custGeom>
            <a:solidFill>
              <a:srgbClr val="071C42"/>
            </a:solidFill>
          </p:spPr>
          <p:txBody>
            <a:bodyPr/>
            <a:lstStyle/>
            <a:p>
              <a:endParaRPr lang="en-US"/>
            </a:p>
          </p:txBody>
        </p:sp>
        <p:sp>
          <p:nvSpPr>
            <p:cNvPr id="16" name="TextBox 16"/>
            <p:cNvSpPr txBox="1"/>
            <p:nvPr/>
          </p:nvSpPr>
          <p:spPr>
            <a:xfrm>
              <a:off x="0" y="-38100"/>
              <a:ext cx="1936506" cy="2747433"/>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589731" y="7183004"/>
            <a:ext cx="6267753" cy="5093974"/>
          </a:xfrm>
          <a:custGeom>
            <a:avLst/>
            <a:gdLst/>
            <a:ahLst/>
            <a:cxnLst/>
            <a:rect l="l" t="t" r="r" b="b"/>
            <a:pathLst>
              <a:path w="6267753" h="5093974">
                <a:moveTo>
                  <a:pt x="0" y="0"/>
                </a:moveTo>
                <a:lnTo>
                  <a:pt x="6267753" y="0"/>
                </a:lnTo>
                <a:lnTo>
                  <a:pt x="6267753"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8" name="TextBox 18"/>
          <p:cNvSpPr txBox="1"/>
          <p:nvPr/>
        </p:nvSpPr>
        <p:spPr>
          <a:xfrm>
            <a:off x="985585" y="952500"/>
            <a:ext cx="5764685" cy="2578206"/>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Target Users and market selection</a:t>
            </a:r>
          </a:p>
        </p:txBody>
      </p:sp>
      <p:grpSp>
        <p:nvGrpSpPr>
          <p:cNvPr id="19" name="Group 19"/>
          <p:cNvGrpSpPr/>
          <p:nvPr/>
        </p:nvGrpSpPr>
        <p:grpSpPr>
          <a:xfrm>
            <a:off x="0" y="0"/>
            <a:ext cx="6212838" cy="288733"/>
            <a:chOff x="0" y="0"/>
            <a:chExt cx="1636303" cy="76045"/>
          </a:xfrm>
        </p:grpSpPr>
        <p:sp>
          <p:nvSpPr>
            <p:cNvPr id="20" name="Freeform 2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txBody>
            <a:bodyPr/>
            <a:lstStyle/>
            <a:p>
              <a:endParaRPr lang="en-US"/>
            </a:p>
          </p:txBody>
        </p:sp>
        <p:sp>
          <p:nvSpPr>
            <p:cNvPr id="21" name="TextBox 2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29" name="TextBox 22">
            <a:extLst>
              <a:ext uri="{FF2B5EF4-FFF2-40B4-BE49-F238E27FC236}">
                <a16:creationId xmlns:a16="http://schemas.microsoft.com/office/drawing/2014/main" id="{BC88AFC3-4BF1-8053-C16B-4E298249867B}"/>
              </a:ext>
            </a:extLst>
          </p:cNvPr>
          <p:cNvSpPr txBox="1"/>
          <p:nvPr/>
        </p:nvSpPr>
        <p:spPr>
          <a:xfrm>
            <a:off x="7807908" y="1421971"/>
            <a:ext cx="9451392" cy="6680162"/>
          </a:xfrm>
          <a:prstGeom prst="rect">
            <a:avLst/>
          </a:prstGeom>
        </p:spPr>
        <p:txBody>
          <a:bodyPr wrap="square" lIns="0" tIns="0" rIns="0" bIns="0" rtlCol="0" anchor="t">
            <a:spAutoFit/>
          </a:bodyPr>
          <a:lstStyle/>
          <a:p>
            <a:pPr>
              <a:lnSpc>
                <a:spcPts val="2880"/>
              </a:lnSpc>
            </a:pPr>
            <a:r>
              <a:rPr lang="en-US" sz="2200" dirty="0" err="1">
                <a:latin typeface="Poppins"/>
              </a:rPr>
              <a:t>Neuronest</a:t>
            </a:r>
            <a:r>
              <a:rPr lang="en-US" sz="2200" dirty="0">
                <a:latin typeface="Poppins"/>
              </a:rPr>
              <a:t> is tailored for children with autism, offering a unique blend of play and learning. Our target users are families seeking a supportive and inclusive app for their children.</a:t>
            </a:r>
          </a:p>
          <a:p>
            <a:pPr>
              <a:lnSpc>
                <a:spcPts val="2880"/>
              </a:lnSpc>
            </a:pPr>
            <a:endParaRPr lang="en-US" sz="2200" dirty="0">
              <a:latin typeface="Poppins"/>
            </a:endParaRPr>
          </a:p>
          <a:p>
            <a:pPr>
              <a:lnSpc>
                <a:spcPts val="2880"/>
              </a:lnSpc>
            </a:pPr>
            <a:r>
              <a:rPr lang="en-US" sz="2200" dirty="0">
                <a:latin typeface="Poppins"/>
              </a:rPr>
              <a:t>The market focus is on providing a valuable tool for parents and caregivers looking to enhance the developmental experiences of children with autism.</a:t>
            </a:r>
          </a:p>
          <a:p>
            <a:pPr>
              <a:lnSpc>
                <a:spcPts val="2880"/>
              </a:lnSpc>
            </a:pPr>
            <a:endParaRPr lang="en-US" sz="2200" dirty="0">
              <a:latin typeface="Poppins"/>
            </a:endParaRPr>
          </a:p>
          <a:p>
            <a:pPr>
              <a:lnSpc>
                <a:spcPts val="2880"/>
              </a:lnSpc>
            </a:pPr>
            <a:r>
              <a:rPr lang="en-US" sz="2200" dirty="0">
                <a:latin typeface="Poppins"/>
              </a:rPr>
              <a:t>By creating this app we specifically target children from </a:t>
            </a:r>
            <a:r>
              <a:rPr lang="en-US" sz="2200" dirty="0" err="1">
                <a:latin typeface="Poppins"/>
              </a:rPr>
              <a:t>from</a:t>
            </a:r>
            <a:r>
              <a:rPr lang="en-US" sz="2200" dirty="0">
                <a:latin typeface="Poppins"/>
              </a:rPr>
              <a:t> age group (3-5) and from age group (6-8) as this is the correct age for the recognition of Autism spectrum Disorder over 700000 children in the age group of 3-5 are affected from Autism and 900000 children from the age group of 6-8 .</a:t>
            </a:r>
          </a:p>
          <a:p>
            <a:pPr>
              <a:lnSpc>
                <a:spcPts val="2880"/>
              </a:lnSpc>
            </a:pPr>
            <a:endParaRPr lang="en-US" sz="2200" dirty="0">
              <a:latin typeface="Poppins"/>
            </a:endParaRPr>
          </a:p>
          <a:p>
            <a:pPr>
              <a:lnSpc>
                <a:spcPts val="2880"/>
              </a:lnSpc>
            </a:pPr>
            <a:r>
              <a:rPr lang="en-US" sz="2200" dirty="0">
                <a:latin typeface="Poppins"/>
              </a:rPr>
              <a:t>It is also clinically proven that early intervention of speech therapy and behavioral therapy helps in the development and mental conditioning . </a:t>
            </a:r>
          </a:p>
          <a:p>
            <a:pPr>
              <a:lnSpc>
                <a:spcPts val="2880"/>
              </a:lnSpc>
            </a:pPr>
            <a:endParaRPr lang="en-US" sz="2200" dirty="0">
              <a:latin typeface="Poppins"/>
            </a:endParaRPr>
          </a:p>
        </p:txBody>
      </p:sp>
      <p:pic>
        <p:nvPicPr>
          <p:cNvPr id="33" name="Picture 32" descr="A black and white logo&#10;&#10;Description automatically generated">
            <a:extLst>
              <a:ext uri="{FF2B5EF4-FFF2-40B4-BE49-F238E27FC236}">
                <a16:creationId xmlns:a16="http://schemas.microsoft.com/office/drawing/2014/main" id="{231C1152-4E7E-4322-F2DF-28DFAD870E8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8200" y="8692222"/>
            <a:ext cx="2665950" cy="1102066"/>
          </a:xfrm>
          <a:prstGeom prst="rect">
            <a:avLst/>
          </a:prstGeom>
        </p:spPr>
      </p:pic>
      <p:pic>
        <p:nvPicPr>
          <p:cNvPr id="3" name="Picture 2">
            <a:extLst>
              <a:ext uri="{FF2B5EF4-FFF2-40B4-BE49-F238E27FC236}">
                <a16:creationId xmlns:a16="http://schemas.microsoft.com/office/drawing/2014/main" id="{AF119A87-D145-984D-71BC-42EDE7696F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7836" y="3956433"/>
            <a:ext cx="6477000" cy="47625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2"/>
          <p:cNvSpPr txBox="1"/>
          <p:nvPr/>
        </p:nvSpPr>
        <p:spPr>
          <a:xfrm>
            <a:off x="1221496" y="1456808"/>
            <a:ext cx="3627020" cy="904875"/>
          </a:xfrm>
          <a:prstGeom prst="rect">
            <a:avLst/>
          </a:prstGeom>
        </p:spPr>
        <p:txBody>
          <a:bodyPr lIns="0" tIns="0" rIns="0" bIns="0" rtlCol="0" anchor="t">
            <a:spAutoFit/>
          </a:bodyPr>
          <a:lstStyle/>
          <a:p>
            <a:pPr algn="ctr">
              <a:lnSpc>
                <a:spcPts val="6719"/>
              </a:lnSpc>
            </a:pPr>
            <a:r>
              <a:rPr lang="en-US" sz="5599">
                <a:solidFill>
                  <a:srgbClr val="101010"/>
                </a:solidFill>
                <a:latin typeface="Poppins Bold"/>
              </a:rPr>
              <a:t>Problems</a:t>
            </a:r>
          </a:p>
        </p:txBody>
      </p:sp>
      <p:grpSp>
        <p:nvGrpSpPr>
          <p:cNvPr id="3" name="Group 3"/>
          <p:cNvGrpSpPr/>
          <p:nvPr/>
        </p:nvGrpSpPr>
        <p:grpSpPr>
          <a:xfrm>
            <a:off x="0" y="5143500"/>
            <a:ext cx="18288000" cy="5143500"/>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221496" y="6539839"/>
            <a:ext cx="15618704" cy="1459246"/>
          </a:xfrm>
          <a:prstGeom prst="rect">
            <a:avLst/>
          </a:prstGeom>
        </p:spPr>
        <p:txBody>
          <a:bodyPr wrap="square" lIns="0" tIns="0" rIns="0" bIns="0" rtlCol="0" anchor="t">
            <a:spAutoFit/>
          </a:bodyPr>
          <a:lstStyle/>
          <a:p>
            <a:pPr>
              <a:lnSpc>
                <a:spcPts val="2880"/>
              </a:lnSpc>
            </a:pPr>
            <a:r>
              <a:rPr lang="en-US" sz="1800" dirty="0">
                <a:solidFill>
                  <a:srgbClr val="D9D9D9"/>
                </a:solidFill>
                <a:latin typeface="Poppins"/>
              </a:rPr>
              <a:t>It's essential to understand that no app, including </a:t>
            </a:r>
            <a:r>
              <a:rPr lang="en-US" sz="1800" dirty="0" err="1">
                <a:solidFill>
                  <a:srgbClr val="D9D9D9"/>
                </a:solidFill>
                <a:latin typeface="Poppins"/>
              </a:rPr>
              <a:t>NeuroNest</a:t>
            </a:r>
            <a:r>
              <a:rPr lang="en-US" sz="1800" dirty="0">
                <a:solidFill>
                  <a:srgbClr val="D9D9D9"/>
                </a:solidFill>
                <a:latin typeface="Poppins"/>
              </a:rPr>
              <a:t>, can cure autism. Autism is a complex condition that requires a comprehensive approach involving various therapies, education, and professional support. Apps like </a:t>
            </a:r>
            <a:r>
              <a:rPr lang="en-US" sz="1800" dirty="0" err="1">
                <a:solidFill>
                  <a:srgbClr val="D9D9D9"/>
                </a:solidFill>
                <a:latin typeface="Poppins"/>
              </a:rPr>
              <a:t>NeuroNest</a:t>
            </a:r>
            <a:r>
              <a:rPr lang="en-US" sz="1800" dirty="0">
                <a:solidFill>
                  <a:srgbClr val="D9D9D9"/>
                </a:solidFill>
                <a:latin typeface="Poppins"/>
              </a:rPr>
              <a:t> serve as supportive tools but are not standalone solutions for autism.</a:t>
            </a:r>
          </a:p>
          <a:p>
            <a:pPr>
              <a:lnSpc>
                <a:spcPts val="2880"/>
              </a:lnSpc>
            </a:pPr>
            <a:endParaRPr lang="en-US" sz="1800" dirty="0">
              <a:solidFill>
                <a:srgbClr val="D9D9D9"/>
              </a:solidFill>
              <a:latin typeface="Poppins"/>
            </a:endParaRPr>
          </a:p>
        </p:txBody>
      </p:sp>
      <p:sp>
        <p:nvSpPr>
          <p:cNvPr id="8" name="TextBox 8"/>
          <p:cNvSpPr txBox="1"/>
          <p:nvPr/>
        </p:nvSpPr>
        <p:spPr>
          <a:xfrm>
            <a:off x="1221496" y="2707518"/>
            <a:ext cx="12570704" cy="1459246"/>
          </a:xfrm>
          <a:prstGeom prst="rect">
            <a:avLst/>
          </a:prstGeom>
        </p:spPr>
        <p:txBody>
          <a:bodyPr wrap="square" lIns="0" tIns="0" rIns="0" bIns="0" rtlCol="0" anchor="t">
            <a:spAutoFit/>
          </a:bodyPr>
          <a:lstStyle/>
          <a:p>
            <a:pPr>
              <a:lnSpc>
                <a:spcPts val="2880"/>
              </a:lnSpc>
            </a:pPr>
            <a:r>
              <a:rPr lang="en-US" sz="1800" dirty="0">
                <a:solidFill>
                  <a:srgbClr val="545454"/>
                </a:solidFill>
                <a:latin typeface="Poppins"/>
              </a:rPr>
              <a:t>Autism is complex; no app, including </a:t>
            </a:r>
            <a:r>
              <a:rPr lang="en-US" sz="1800" dirty="0" err="1">
                <a:solidFill>
                  <a:srgbClr val="545454"/>
                </a:solidFill>
                <a:latin typeface="Poppins"/>
              </a:rPr>
              <a:t>NeuroNest</a:t>
            </a:r>
            <a:r>
              <a:rPr lang="en-US" sz="1800" dirty="0">
                <a:solidFill>
                  <a:srgbClr val="545454"/>
                </a:solidFill>
                <a:latin typeface="Poppins"/>
              </a:rPr>
              <a:t>, is a cure.</a:t>
            </a:r>
          </a:p>
          <a:p>
            <a:pPr>
              <a:lnSpc>
                <a:spcPts val="2880"/>
              </a:lnSpc>
            </a:pPr>
            <a:r>
              <a:rPr lang="en-US" sz="1800" dirty="0">
                <a:solidFill>
                  <a:srgbClr val="545454"/>
                </a:solidFill>
                <a:latin typeface="Poppins"/>
              </a:rPr>
              <a:t>Individuals with autism vary; one-size-fits-all apps may not meet individual needs.</a:t>
            </a:r>
          </a:p>
          <a:p>
            <a:pPr>
              <a:lnSpc>
                <a:spcPts val="2880"/>
              </a:lnSpc>
            </a:pPr>
            <a:r>
              <a:rPr lang="en-US" sz="1800" dirty="0">
                <a:solidFill>
                  <a:srgbClr val="545454"/>
                </a:solidFill>
                <a:latin typeface="Poppins"/>
              </a:rPr>
              <a:t>Apps are not substitutes for professional guidance and intervention.</a:t>
            </a:r>
          </a:p>
          <a:p>
            <a:pPr>
              <a:lnSpc>
                <a:spcPts val="2880"/>
              </a:lnSpc>
            </a:pPr>
            <a:r>
              <a:rPr lang="en-US" sz="1800" dirty="0">
                <a:solidFill>
                  <a:srgbClr val="545454"/>
                </a:solidFill>
                <a:latin typeface="Poppins"/>
              </a:rPr>
              <a:t>Apps can't fully replace real-world social interactions crucial for development.</a:t>
            </a: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pic>
        <p:nvPicPr>
          <p:cNvPr id="21" name="Picture 20" descr="A black and white logo&#10;&#10;Description automatically generated">
            <a:extLst>
              <a:ext uri="{FF2B5EF4-FFF2-40B4-BE49-F238E27FC236}">
                <a16:creationId xmlns:a16="http://schemas.microsoft.com/office/drawing/2014/main" id="{8E534357-1DDB-8D7D-08AD-8F2C6088E51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grpSp>
        <p:nvGrpSpPr>
          <p:cNvPr id="3" name="Group 3"/>
          <p:cNvGrpSpPr/>
          <p:nvPr/>
        </p:nvGrpSpPr>
        <p:grpSpPr>
          <a:xfrm>
            <a:off x="7401128" y="0"/>
            <a:ext cx="10582072" cy="10287000"/>
            <a:chOff x="0" y="0"/>
            <a:chExt cx="1290296" cy="1219200"/>
          </a:xfrm>
        </p:grpSpPr>
        <p:sp>
          <p:nvSpPr>
            <p:cNvPr id="4" name="Freeform 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7997838" y="1230826"/>
            <a:ext cx="4319035" cy="511679"/>
          </a:xfrm>
          <a:prstGeom prst="rect">
            <a:avLst/>
          </a:prstGeom>
        </p:spPr>
        <p:txBody>
          <a:bodyPr wrap="square" lIns="0" tIns="0" rIns="0" bIns="0" rtlCol="0" anchor="t">
            <a:spAutoFit/>
          </a:bodyPr>
          <a:lstStyle/>
          <a:p>
            <a:pPr>
              <a:lnSpc>
                <a:spcPts val="3360"/>
              </a:lnSpc>
            </a:pPr>
            <a:r>
              <a:rPr lang="en-US" sz="4800" dirty="0">
                <a:solidFill>
                  <a:srgbClr val="FFFFFF"/>
                </a:solidFill>
                <a:latin typeface="Poppins Bold"/>
              </a:rPr>
              <a:t>Solution </a:t>
            </a:r>
          </a:p>
        </p:txBody>
      </p:sp>
      <p:sp>
        <p:nvSpPr>
          <p:cNvPr id="7" name="TextBox 7"/>
          <p:cNvSpPr txBox="1"/>
          <p:nvPr/>
        </p:nvSpPr>
        <p:spPr>
          <a:xfrm>
            <a:off x="7997839" y="1782206"/>
            <a:ext cx="9375761" cy="1465466"/>
          </a:xfrm>
          <a:prstGeom prst="rect">
            <a:avLst/>
          </a:prstGeom>
        </p:spPr>
        <p:txBody>
          <a:bodyPr wrap="square" lIns="0" tIns="0" rIns="0" bIns="0" rtlCol="0" anchor="t">
            <a:spAutoFit/>
          </a:bodyPr>
          <a:lstStyle/>
          <a:p>
            <a:pPr>
              <a:lnSpc>
                <a:spcPts val="2880"/>
              </a:lnSpc>
            </a:pPr>
            <a:r>
              <a:rPr lang="en-US" sz="2000" b="0" i="0" dirty="0" err="1">
                <a:solidFill>
                  <a:srgbClr val="ECECEC"/>
                </a:solidFill>
                <a:effectLst/>
                <a:latin typeface="Söhne"/>
              </a:rPr>
              <a:t>Neuronest</a:t>
            </a:r>
            <a:r>
              <a:rPr lang="en-US" sz="2000" b="0" i="0" dirty="0">
                <a:solidFill>
                  <a:srgbClr val="ECECEC"/>
                </a:solidFill>
                <a:effectLst/>
                <a:latin typeface="Söhne"/>
              </a:rPr>
              <a:t> revolutionizes psychological development in children with autism by providing a dynamic and interactive platform. Through engaging activities, it fosters sensory changes, emotional understanding, and essential skill development, ensuring a personalized and effective approach to psychological growth.</a:t>
            </a:r>
            <a:endParaRPr lang="en-US" sz="2000" b="1" dirty="0">
              <a:solidFill>
                <a:srgbClr val="D9D9D9"/>
              </a:solidFill>
              <a:latin typeface="Poppins"/>
            </a:endParaRPr>
          </a:p>
        </p:txBody>
      </p:sp>
      <p:sp>
        <p:nvSpPr>
          <p:cNvPr id="25" name="Freeform 25"/>
          <p:cNvSpPr/>
          <p:nvPr/>
        </p:nvSpPr>
        <p:spPr>
          <a:xfrm>
            <a:off x="-1201801" y="521962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3" name="TextBox 23"/>
          <p:cNvSpPr txBox="1"/>
          <p:nvPr/>
        </p:nvSpPr>
        <p:spPr>
          <a:xfrm>
            <a:off x="1300982" y="968062"/>
            <a:ext cx="4643986" cy="2577629"/>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Proposed solution</a:t>
            </a:r>
          </a:p>
          <a:p>
            <a:pPr>
              <a:lnSpc>
                <a:spcPts val="6719"/>
              </a:lnSpc>
            </a:pPr>
            <a:endParaRPr lang="en-US" sz="5599" dirty="0">
              <a:solidFill>
                <a:srgbClr val="101010"/>
              </a:solidFill>
              <a:latin typeface="Poppins Bold"/>
            </a:endParaRPr>
          </a:p>
        </p:txBody>
      </p:sp>
      <p:pic>
        <p:nvPicPr>
          <p:cNvPr id="27" name="Picture 26" descr="A black and white logo&#10;&#10;Description automatically generated">
            <a:extLst>
              <a:ext uri="{FF2B5EF4-FFF2-40B4-BE49-F238E27FC236}">
                <a16:creationId xmlns:a16="http://schemas.microsoft.com/office/drawing/2014/main" id="{7F05FB8B-3CBB-BCE5-CA41-6698CE009C0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
        <p:nvSpPr>
          <p:cNvPr id="15" name="TextBox 14">
            <a:extLst>
              <a:ext uri="{FF2B5EF4-FFF2-40B4-BE49-F238E27FC236}">
                <a16:creationId xmlns:a16="http://schemas.microsoft.com/office/drawing/2014/main" id="{6DFBCA8E-8D00-C436-9FC3-9789E744F9C3}"/>
              </a:ext>
            </a:extLst>
          </p:cNvPr>
          <p:cNvSpPr txBox="1"/>
          <p:nvPr/>
        </p:nvSpPr>
        <p:spPr>
          <a:xfrm>
            <a:off x="3667328" y="5195772"/>
            <a:ext cx="9747114" cy="483979"/>
          </a:xfrm>
          <a:prstGeom prst="rect">
            <a:avLst/>
          </a:prstGeom>
          <a:noFill/>
        </p:spPr>
        <p:txBody>
          <a:bodyPr wrap="square">
            <a:spAutoFit/>
          </a:bodyPr>
          <a:lstStyle/>
          <a:p>
            <a:pPr>
              <a:lnSpc>
                <a:spcPts val="3360"/>
              </a:lnSpc>
            </a:pPr>
            <a:r>
              <a:rPr lang="en-US" sz="1800" dirty="0">
                <a:solidFill>
                  <a:srgbClr val="FFFFFF"/>
                </a:solidFill>
                <a:latin typeface="Poppins Bold"/>
              </a:rPr>
              <a:t>Solution </a:t>
            </a:r>
          </a:p>
        </p:txBody>
      </p:sp>
      <p:sp>
        <p:nvSpPr>
          <p:cNvPr id="17" name="TextBox 16">
            <a:extLst>
              <a:ext uri="{FF2B5EF4-FFF2-40B4-BE49-F238E27FC236}">
                <a16:creationId xmlns:a16="http://schemas.microsoft.com/office/drawing/2014/main" id="{ED624C00-C4EC-9097-A66D-4A964252F94A}"/>
              </a:ext>
            </a:extLst>
          </p:cNvPr>
          <p:cNvSpPr txBox="1"/>
          <p:nvPr/>
        </p:nvSpPr>
        <p:spPr>
          <a:xfrm>
            <a:off x="7928082" y="3666386"/>
            <a:ext cx="9901667" cy="5509200"/>
          </a:xfrm>
          <a:prstGeom prst="rect">
            <a:avLst/>
          </a:prstGeom>
          <a:noFill/>
        </p:spPr>
        <p:txBody>
          <a:bodyPr wrap="square">
            <a:spAutoFit/>
          </a:bodyPr>
          <a:lstStyle/>
          <a:p>
            <a:r>
              <a:rPr lang="en-US" sz="3200" b="1" dirty="0">
                <a:solidFill>
                  <a:schemeClr val="bg1"/>
                </a:solidFill>
              </a:rPr>
              <a:t>Features</a:t>
            </a:r>
          </a:p>
          <a:p>
            <a:pPr algn="l"/>
            <a:r>
              <a:rPr lang="en-US" sz="2000" dirty="0"/>
              <a:t>1.S</a:t>
            </a:r>
            <a:r>
              <a:rPr lang="en-US" sz="2000" b="1" i="0" dirty="0">
                <a:solidFill>
                  <a:srgbClr val="ECECEC"/>
                </a:solidFill>
                <a:effectLst/>
                <a:latin typeface="Söhne"/>
              </a:rPr>
              <a:t>Whiteboard for Sensory Stimulation:</a:t>
            </a:r>
            <a:endParaRPr lang="en-US" sz="2000" b="0" i="0" dirty="0">
              <a:solidFill>
                <a:srgbClr val="ECECEC"/>
              </a:solidFill>
              <a:effectLst/>
              <a:latin typeface="Söhne"/>
            </a:endParaRPr>
          </a:p>
          <a:p>
            <a:pPr marL="742950" lvl="1" indent="-285750" algn="l">
              <a:buFont typeface="Arial" panose="020B0604020202020204" pitchFamily="34" charset="0"/>
              <a:buChar char="•"/>
            </a:pPr>
            <a:r>
              <a:rPr lang="en-US" sz="2000" b="0" i="0" dirty="0">
                <a:solidFill>
                  <a:srgbClr val="ECECEC"/>
                </a:solidFill>
                <a:effectLst/>
                <a:latin typeface="Söhne"/>
              </a:rPr>
              <a:t>Allows children to draw on a virtual whiteboard, providing a dynamic and interactive sensory experience.</a:t>
            </a:r>
          </a:p>
          <a:p>
            <a:pPr marL="742950" lvl="1" indent="-285750" algn="l">
              <a:buFont typeface="Arial" panose="020B0604020202020204" pitchFamily="34" charset="0"/>
              <a:buChar char="•"/>
            </a:pPr>
            <a:r>
              <a:rPr lang="en-US" sz="2000" b="0" i="0" dirty="0">
                <a:solidFill>
                  <a:srgbClr val="ECECEC"/>
                </a:solidFill>
                <a:effectLst/>
                <a:latin typeface="Söhne"/>
              </a:rPr>
              <a:t>Offers a layout for drawing activities that stimulate the senses, contributing to psychological engagement and growth.</a:t>
            </a:r>
          </a:p>
          <a:p>
            <a:pPr lvl="1" algn="l"/>
            <a:endParaRPr lang="en-US" sz="2000" b="0" i="0" dirty="0">
              <a:solidFill>
                <a:srgbClr val="ECECEC"/>
              </a:solidFill>
              <a:effectLst/>
              <a:latin typeface="Söhne"/>
            </a:endParaRPr>
          </a:p>
          <a:p>
            <a:pPr algn="l">
              <a:buFont typeface="+mj-lt"/>
              <a:buAutoNum type="arabicPeriod"/>
            </a:pPr>
            <a:r>
              <a:rPr lang="en-US" sz="2000" b="1" i="0" dirty="0">
                <a:solidFill>
                  <a:srgbClr val="ECECEC"/>
                </a:solidFill>
                <a:effectLst/>
                <a:latin typeface="Söhne"/>
              </a:rPr>
              <a:t>Storyboard for Social Learning:</a:t>
            </a:r>
            <a:endParaRPr lang="en-US" sz="2000" b="0" i="0" dirty="0">
              <a:solidFill>
                <a:srgbClr val="ECECEC"/>
              </a:solidFill>
              <a:effectLst/>
              <a:latin typeface="Söhne"/>
            </a:endParaRPr>
          </a:p>
          <a:p>
            <a:pPr marL="742950" lvl="1" indent="-285750" algn="l">
              <a:buFont typeface="Arial" panose="020B0604020202020204" pitchFamily="34" charset="0"/>
              <a:buChar char="•"/>
            </a:pPr>
            <a:r>
              <a:rPr lang="en-US" sz="2000" b="0" i="0" dirty="0">
                <a:solidFill>
                  <a:srgbClr val="ECECEC"/>
                </a:solidFill>
                <a:effectLst/>
                <a:latin typeface="Söhne"/>
              </a:rPr>
              <a:t>Presents a variety of stories covering everyday life and social cues, including emotions.</a:t>
            </a:r>
          </a:p>
          <a:p>
            <a:pPr marL="742950" lvl="1" indent="-285750" algn="l">
              <a:buFont typeface="Arial" panose="020B0604020202020204" pitchFamily="34" charset="0"/>
              <a:buChar char="•"/>
            </a:pPr>
            <a:r>
              <a:rPr lang="en-US" sz="2000" b="0" i="0" dirty="0">
                <a:solidFill>
                  <a:srgbClr val="ECECEC"/>
                </a:solidFill>
                <a:effectLst/>
                <a:latin typeface="Söhne"/>
              </a:rPr>
              <a:t>Adjustable story speed caters to individual needs, ensuring optimal psychological impact and understanding.</a:t>
            </a:r>
          </a:p>
          <a:p>
            <a:pPr lvl="1" algn="l"/>
            <a:endParaRPr lang="en-US" sz="2000" b="0" i="0" dirty="0">
              <a:solidFill>
                <a:srgbClr val="ECECEC"/>
              </a:solidFill>
              <a:effectLst/>
              <a:latin typeface="Söhne"/>
            </a:endParaRPr>
          </a:p>
          <a:p>
            <a:pPr algn="l">
              <a:buFont typeface="+mj-lt"/>
              <a:buAutoNum type="arabicPeriod"/>
            </a:pPr>
            <a:r>
              <a:rPr lang="en-US" sz="2000" b="1" i="0" dirty="0">
                <a:solidFill>
                  <a:srgbClr val="ECECEC"/>
                </a:solidFill>
                <a:effectLst/>
                <a:latin typeface="Söhne"/>
              </a:rPr>
              <a:t>Facial Expression Gamification:</a:t>
            </a:r>
            <a:endParaRPr lang="en-US" sz="2000" b="0" i="0" dirty="0">
              <a:solidFill>
                <a:srgbClr val="ECECEC"/>
              </a:solidFill>
              <a:effectLst/>
              <a:latin typeface="Söhne"/>
            </a:endParaRPr>
          </a:p>
          <a:p>
            <a:pPr marL="742950" lvl="1" indent="-285750" algn="l">
              <a:buFont typeface="Arial" panose="020B0604020202020204" pitchFamily="34" charset="0"/>
              <a:buChar char="•"/>
            </a:pPr>
            <a:r>
              <a:rPr lang="en-US" sz="2000" b="0" i="0" dirty="0">
                <a:solidFill>
                  <a:srgbClr val="ECECEC"/>
                </a:solidFill>
                <a:effectLst/>
                <a:latin typeface="Söhne"/>
              </a:rPr>
              <a:t>Utilizes gamification to teach and reinforce understanding of facial expressions.</a:t>
            </a:r>
          </a:p>
          <a:p>
            <a:pPr marL="742950" lvl="1" indent="-285750" algn="l">
              <a:buFont typeface="Arial" panose="020B0604020202020204" pitchFamily="34" charset="0"/>
              <a:buChar char="•"/>
            </a:pPr>
            <a:r>
              <a:rPr lang="en-US" sz="2000" b="0" i="0" dirty="0">
                <a:solidFill>
                  <a:srgbClr val="ECECEC"/>
                </a:solidFill>
                <a:effectLst/>
                <a:latin typeface="Söhne"/>
              </a:rPr>
              <a:t>Engages children in a quiz format, prompting them to select the appropriate facial expression, fostering emotional intelligence and psychological growth</a:t>
            </a:r>
            <a:r>
              <a:rPr lang="en-US" sz="2200" b="0" i="0" dirty="0">
                <a:solidFill>
                  <a:srgbClr val="ECECEC"/>
                </a:solidFill>
                <a:effectLst/>
                <a:latin typeface="Söhne"/>
              </a:rPr>
              <a:t>.</a:t>
            </a:r>
          </a:p>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grpSp>
        <p:nvGrpSpPr>
          <p:cNvPr id="3" name="Group 3"/>
          <p:cNvGrpSpPr/>
          <p:nvPr/>
        </p:nvGrpSpPr>
        <p:grpSpPr>
          <a:xfrm>
            <a:off x="7401128" y="0"/>
            <a:ext cx="10582072" cy="10287000"/>
            <a:chOff x="0" y="0"/>
            <a:chExt cx="1290296" cy="1219200"/>
          </a:xfrm>
        </p:grpSpPr>
        <p:sp>
          <p:nvSpPr>
            <p:cNvPr id="4" name="Freeform 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txBody>
            <a:bodyPr/>
            <a:lstStyle/>
            <a:p>
              <a:endParaRPr lang="en-US" dirty="0"/>
            </a:p>
          </p:txBody>
        </p:sp>
        <p:sp>
          <p:nvSpPr>
            <p:cNvPr id="5" name="TextBox 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7997838" y="1230826"/>
            <a:ext cx="4319035" cy="511679"/>
          </a:xfrm>
          <a:prstGeom prst="rect">
            <a:avLst/>
          </a:prstGeom>
        </p:spPr>
        <p:txBody>
          <a:bodyPr wrap="square" lIns="0" tIns="0" rIns="0" bIns="0" rtlCol="0" anchor="t">
            <a:spAutoFit/>
          </a:bodyPr>
          <a:lstStyle/>
          <a:p>
            <a:pPr>
              <a:lnSpc>
                <a:spcPts val="3360"/>
              </a:lnSpc>
            </a:pPr>
            <a:r>
              <a:rPr lang="en-US" sz="4800" dirty="0">
                <a:solidFill>
                  <a:srgbClr val="FFFFFF"/>
                </a:solidFill>
                <a:latin typeface="Poppins Bold"/>
              </a:rPr>
              <a:t>Key Learning</a:t>
            </a:r>
          </a:p>
        </p:txBody>
      </p:sp>
      <p:sp>
        <p:nvSpPr>
          <p:cNvPr id="7" name="TextBox 7"/>
          <p:cNvSpPr txBox="1"/>
          <p:nvPr/>
        </p:nvSpPr>
        <p:spPr>
          <a:xfrm>
            <a:off x="7543801" y="1782206"/>
            <a:ext cx="9601199" cy="6155531"/>
          </a:xfrm>
          <a:prstGeom prst="rect">
            <a:avLst/>
          </a:prstGeom>
        </p:spPr>
        <p:txBody>
          <a:bodyPr wrap="square" lIns="0" tIns="0" rIns="0" bIns="0" rtlCol="0" anchor="t">
            <a:spAutoFit/>
          </a:bodyPr>
          <a:lstStyle/>
          <a:p>
            <a:pPr algn="l"/>
            <a:endParaRPr lang="en-US" sz="2200" b="0" i="0" dirty="0">
              <a:solidFill>
                <a:srgbClr val="ECECEC"/>
              </a:solidFill>
              <a:effectLst/>
              <a:latin typeface="Söhne"/>
            </a:endParaRPr>
          </a:p>
          <a:p>
            <a:pPr algn="l"/>
            <a:r>
              <a:rPr lang="en-US" sz="2400" b="0" i="0" u="sng" dirty="0">
                <a:solidFill>
                  <a:srgbClr val="ECECEC"/>
                </a:solidFill>
                <a:effectLst/>
                <a:latin typeface="Söhne"/>
              </a:rPr>
              <a:t>Tailoring for Diverse Sensory Needs:</a:t>
            </a:r>
          </a:p>
          <a:p>
            <a:pPr algn="l"/>
            <a:endParaRPr lang="en-US" sz="2200" b="0" i="0" dirty="0">
              <a:solidFill>
                <a:srgbClr val="ECECEC"/>
              </a:solidFill>
              <a:effectLst/>
              <a:latin typeface="Söhne"/>
            </a:endParaRPr>
          </a:p>
          <a:p>
            <a:pPr algn="l"/>
            <a:r>
              <a:rPr lang="en-US" sz="2200" b="0" i="0" dirty="0">
                <a:solidFill>
                  <a:srgbClr val="ECECEC"/>
                </a:solidFill>
                <a:effectLst/>
                <a:latin typeface="Söhne"/>
              </a:rPr>
              <a:t>Adapting activities to accommodate a wide range of sensory preferences.</a:t>
            </a:r>
          </a:p>
          <a:p>
            <a:pPr algn="l"/>
            <a:r>
              <a:rPr lang="en-US" sz="2200" b="0" i="0" dirty="0">
                <a:solidFill>
                  <a:srgbClr val="ECECEC"/>
                </a:solidFill>
                <a:effectLst/>
                <a:latin typeface="Söhne"/>
              </a:rPr>
              <a:t>Ensuring inclusivity while addressing various sensory sensitivities.</a:t>
            </a:r>
          </a:p>
          <a:p>
            <a:pPr algn="l"/>
            <a:r>
              <a:rPr lang="en-US" sz="2200" b="0" i="0" dirty="0">
                <a:solidFill>
                  <a:srgbClr val="ECECEC"/>
                </a:solidFill>
                <a:effectLst/>
                <a:latin typeface="Söhne"/>
              </a:rPr>
              <a:t>Iterative testing and user feedback were crucial for refining sensory-stimulating features.</a:t>
            </a:r>
          </a:p>
          <a:p>
            <a:pPr algn="l"/>
            <a:r>
              <a:rPr lang="en-US" sz="2200" b="0" i="0" dirty="0">
                <a:solidFill>
                  <a:srgbClr val="ECECEC"/>
                </a:solidFill>
                <a:effectLst/>
                <a:latin typeface="Söhne"/>
              </a:rPr>
              <a:t>Collaborating with occupational therapists provided insights into effective sensory engagement.</a:t>
            </a:r>
          </a:p>
          <a:p>
            <a:pPr algn="l"/>
            <a:endParaRPr lang="en-US" sz="2400" b="0" i="0" dirty="0">
              <a:solidFill>
                <a:srgbClr val="ECECEC"/>
              </a:solidFill>
              <a:effectLst/>
              <a:latin typeface="Söhne"/>
            </a:endParaRPr>
          </a:p>
          <a:p>
            <a:pPr algn="l"/>
            <a:r>
              <a:rPr lang="en-US" sz="2400" b="0" i="0" u="sng" dirty="0">
                <a:solidFill>
                  <a:srgbClr val="ECECEC"/>
                </a:solidFill>
                <a:effectLst/>
                <a:latin typeface="Söhne"/>
              </a:rPr>
              <a:t>Age-Appropriate Content:</a:t>
            </a:r>
          </a:p>
          <a:p>
            <a:pPr algn="l"/>
            <a:endParaRPr lang="en-US" sz="2200" b="0" i="0" dirty="0">
              <a:solidFill>
                <a:srgbClr val="ECECEC"/>
              </a:solidFill>
              <a:effectLst/>
              <a:latin typeface="Söhne"/>
            </a:endParaRPr>
          </a:p>
          <a:p>
            <a:pPr algn="l"/>
            <a:r>
              <a:rPr lang="en-US" sz="2200" b="0" i="0" dirty="0">
                <a:solidFill>
                  <a:srgbClr val="ECECEC"/>
                </a:solidFill>
                <a:effectLst/>
                <a:latin typeface="Söhne"/>
              </a:rPr>
              <a:t>Crafting content that is both engaging and suitable for the age group of 10-14.</a:t>
            </a:r>
          </a:p>
          <a:p>
            <a:pPr algn="l"/>
            <a:r>
              <a:rPr lang="en-US" sz="2200" b="0" i="0" dirty="0">
                <a:solidFill>
                  <a:srgbClr val="ECECEC"/>
                </a:solidFill>
                <a:effectLst/>
                <a:latin typeface="Söhne"/>
              </a:rPr>
              <a:t>Ensuring the content aligns with the cognitive and emotional development of the targeted age range.</a:t>
            </a:r>
          </a:p>
          <a:p>
            <a:pPr algn="l"/>
            <a:r>
              <a:rPr lang="en-US" sz="2200" b="0" i="0" dirty="0">
                <a:solidFill>
                  <a:srgbClr val="ECECEC"/>
                </a:solidFill>
                <a:effectLst/>
                <a:latin typeface="Söhne"/>
              </a:rPr>
              <a:t>Iterative testing and adjustments were essential to gauge age-appropriateness.</a:t>
            </a:r>
          </a:p>
          <a:p>
            <a:pPr algn="l"/>
            <a:r>
              <a:rPr lang="en-US" sz="2200" b="0" i="0" dirty="0">
                <a:solidFill>
                  <a:srgbClr val="ECECEC"/>
                </a:solidFill>
                <a:effectLst/>
                <a:latin typeface="Söhne"/>
              </a:rPr>
              <a:t>Collaboration with child psychologists contributed to creating content aligned with developmental milestones.</a:t>
            </a:r>
          </a:p>
        </p:txBody>
      </p:sp>
      <p:sp>
        <p:nvSpPr>
          <p:cNvPr id="25" name="Freeform 25"/>
          <p:cNvSpPr/>
          <p:nvPr/>
        </p:nvSpPr>
        <p:spPr>
          <a:xfrm>
            <a:off x="-1201801" y="521962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3" name="TextBox 23"/>
          <p:cNvSpPr txBox="1"/>
          <p:nvPr/>
        </p:nvSpPr>
        <p:spPr>
          <a:xfrm>
            <a:off x="1300982" y="968062"/>
            <a:ext cx="4643986" cy="2577629"/>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Challenges and Key Learning</a:t>
            </a:r>
            <a:endParaRPr lang="en-US" sz="3100" dirty="0">
              <a:solidFill>
                <a:srgbClr val="101010"/>
              </a:solidFill>
              <a:latin typeface="Poppins Bold"/>
            </a:endParaRPr>
          </a:p>
        </p:txBody>
      </p:sp>
      <p:pic>
        <p:nvPicPr>
          <p:cNvPr id="8" name="Picture 7" descr="A black and white logo&#10;&#10;Description automatically generated">
            <a:extLst>
              <a:ext uri="{FF2B5EF4-FFF2-40B4-BE49-F238E27FC236}">
                <a16:creationId xmlns:a16="http://schemas.microsoft.com/office/drawing/2014/main" id="{14EA9FD6-1B69-D3AD-F8F3-444F59B1A82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pic>
        <p:nvPicPr>
          <p:cNvPr id="10" name="Picture 9">
            <a:extLst>
              <a:ext uri="{FF2B5EF4-FFF2-40B4-BE49-F238E27FC236}">
                <a16:creationId xmlns:a16="http://schemas.microsoft.com/office/drawing/2014/main" id="{F4184B3C-D766-00D4-483A-9808B9AC9E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3965" y="4229100"/>
            <a:ext cx="6477000" cy="4762500"/>
          </a:xfrm>
          <a:prstGeom prst="rect">
            <a:avLst/>
          </a:prstGeom>
        </p:spPr>
      </p:pic>
    </p:spTree>
    <p:extLst>
      <p:ext uri="{BB962C8B-B14F-4D97-AF65-F5344CB8AC3E}">
        <p14:creationId xmlns:p14="http://schemas.microsoft.com/office/powerpoint/2010/main" val="163057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2"/>
          <p:cNvSpPr txBox="1"/>
          <p:nvPr/>
        </p:nvSpPr>
        <p:spPr>
          <a:xfrm>
            <a:off x="1221496" y="1074246"/>
            <a:ext cx="10030975" cy="859210"/>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Future work </a:t>
            </a:r>
          </a:p>
        </p:txBody>
      </p:sp>
      <p:grpSp>
        <p:nvGrpSpPr>
          <p:cNvPr id="3" name="Group 3"/>
          <p:cNvGrpSpPr/>
          <p:nvPr/>
        </p:nvGrpSpPr>
        <p:grpSpPr>
          <a:xfrm>
            <a:off x="0" y="5143500"/>
            <a:ext cx="18288000" cy="5143500"/>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221496" y="5934101"/>
            <a:ext cx="3509493"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Explain</a:t>
            </a:r>
          </a:p>
        </p:txBody>
      </p:sp>
      <p:sp>
        <p:nvSpPr>
          <p:cNvPr id="7" name="TextBox 7"/>
          <p:cNvSpPr txBox="1"/>
          <p:nvPr/>
        </p:nvSpPr>
        <p:spPr>
          <a:xfrm>
            <a:off x="1221496" y="6539839"/>
            <a:ext cx="11275304" cy="1087349"/>
          </a:xfrm>
          <a:prstGeom prst="rect">
            <a:avLst/>
          </a:prstGeom>
        </p:spPr>
        <p:txBody>
          <a:bodyPr wrap="square" lIns="0" tIns="0" rIns="0" bIns="0" rtlCol="0" anchor="t">
            <a:spAutoFit/>
          </a:bodyPr>
          <a:lstStyle/>
          <a:p>
            <a:pPr>
              <a:lnSpc>
                <a:spcPts val="2880"/>
              </a:lnSpc>
            </a:pPr>
            <a:r>
              <a:rPr lang="en-US" sz="1800" dirty="0" err="1">
                <a:solidFill>
                  <a:srgbClr val="D9D9D9"/>
                </a:solidFill>
                <a:latin typeface="Poppins"/>
              </a:rPr>
              <a:t>Neuronest</a:t>
            </a:r>
            <a:r>
              <a:rPr lang="en-US" sz="1800" dirty="0">
                <a:solidFill>
                  <a:srgbClr val="D9D9D9"/>
                </a:solidFill>
                <a:latin typeface="Poppins"/>
              </a:rPr>
              <a:t> aims to grow by adding personalized features like advanced drawing layouts and expanding its story library. Scaling plans involve collaborating with experts, supporting multiple languages, ongoing research, and incorporating user feedback for continuous improvement.</a:t>
            </a:r>
          </a:p>
        </p:txBody>
      </p:sp>
      <p:sp>
        <p:nvSpPr>
          <p:cNvPr id="8" name="TextBox 8"/>
          <p:cNvSpPr txBox="1"/>
          <p:nvPr/>
        </p:nvSpPr>
        <p:spPr>
          <a:xfrm>
            <a:off x="1221496" y="2909864"/>
            <a:ext cx="11275304" cy="1459246"/>
          </a:xfrm>
          <a:prstGeom prst="rect">
            <a:avLst/>
          </a:prstGeom>
        </p:spPr>
        <p:txBody>
          <a:bodyPr wrap="square" lIns="0" tIns="0" rIns="0" bIns="0" rtlCol="0" anchor="t">
            <a:spAutoFit/>
          </a:bodyPr>
          <a:lstStyle/>
          <a:p>
            <a:pPr>
              <a:lnSpc>
                <a:spcPts val="2880"/>
              </a:lnSpc>
            </a:pPr>
            <a:r>
              <a:rPr lang="en-US" sz="1800" dirty="0" err="1">
                <a:solidFill>
                  <a:srgbClr val="545454"/>
                </a:solidFill>
                <a:latin typeface="Poppins"/>
              </a:rPr>
              <a:t>Neuronest</a:t>
            </a:r>
            <a:r>
              <a:rPr lang="en-US" sz="1800" dirty="0">
                <a:solidFill>
                  <a:srgbClr val="545454"/>
                </a:solidFill>
                <a:latin typeface="Poppins"/>
              </a:rPr>
              <a:t> plans to enhance its impact by introducing advanced customization, expanding the story library, and incorporating interactive challenges. Scaling initiatives include collaborations with experts, multilingual support, ongoing research, and community feedback integration for continuous improvement and global accessibility.</a:t>
            </a: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pic>
        <p:nvPicPr>
          <p:cNvPr id="10" name="Picture 9" descr="A black and white logo&#10;&#10;Description automatically generated">
            <a:extLst>
              <a:ext uri="{FF2B5EF4-FFF2-40B4-BE49-F238E27FC236}">
                <a16:creationId xmlns:a16="http://schemas.microsoft.com/office/drawing/2014/main" id="{9B792395-5CF4-DE38-EA80-60931309A7A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Tree>
    <p:extLst>
      <p:ext uri="{BB962C8B-B14F-4D97-AF65-F5344CB8AC3E}">
        <p14:creationId xmlns:p14="http://schemas.microsoft.com/office/powerpoint/2010/main" val="2656010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2"/>
          <p:cNvSpPr txBox="1"/>
          <p:nvPr/>
        </p:nvSpPr>
        <p:spPr>
          <a:xfrm>
            <a:off x="1028700" y="687949"/>
            <a:ext cx="10030975" cy="1718997"/>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⁠Business Model and Monetization </a:t>
            </a:r>
          </a:p>
        </p:txBody>
      </p:sp>
      <p:grpSp>
        <p:nvGrpSpPr>
          <p:cNvPr id="3" name="Group 3"/>
          <p:cNvGrpSpPr/>
          <p:nvPr/>
        </p:nvGrpSpPr>
        <p:grpSpPr>
          <a:xfrm>
            <a:off x="0" y="5143500"/>
            <a:ext cx="18288000" cy="5143500"/>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143000" y="5839705"/>
            <a:ext cx="15618704" cy="3698320"/>
          </a:xfrm>
          <a:prstGeom prst="rect">
            <a:avLst/>
          </a:prstGeom>
        </p:spPr>
        <p:txBody>
          <a:bodyPr wrap="square" lIns="0" tIns="0" rIns="0" bIns="0" rtlCol="0" anchor="t">
            <a:spAutoFit/>
          </a:bodyPr>
          <a:lstStyle/>
          <a:p>
            <a:pPr algn="l"/>
            <a:br>
              <a:rPr lang="en-US" b="1" i="0" dirty="0">
                <a:solidFill>
                  <a:srgbClr val="ECECEC"/>
                </a:solidFill>
                <a:effectLst/>
                <a:latin typeface="Söhne"/>
              </a:rPr>
            </a:br>
            <a:r>
              <a:rPr lang="en-US" sz="2500" b="1" i="0" dirty="0">
                <a:solidFill>
                  <a:srgbClr val="ECECEC"/>
                </a:solidFill>
                <a:effectLst/>
                <a:latin typeface="Söhne"/>
              </a:rPr>
              <a:t>Business Model and Monetization:</a:t>
            </a:r>
            <a:r>
              <a:rPr lang="en-US" sz="2500" b="0" i="0" dirty="0">
                <a:solidFill>
                  <a:srgbClr val="ECECEC"/>
                </a:solidFill>
                <a:effectLst/>
                <a:latin typeface="Söhne"/>
              </a:rPr>
              <a:t> </a:t>
            </a:r>
            <a:r>
              <a:rPr lang="en-US" sz="2500" b="0" i="0" dirty="0" err="1">
                <a:solidFill>
                  <a:srgbClr val="ECECEC"/>
                </a:solidFill>
                <a:effectLst/>
                <a:latin typeface="Söhne"/>
              </a:rPr>
              <a:t>Neuronest</a:t>
            </a:r>
            <a:r>
              <a:rPr lang="en-US" sz="2500" b="0" i="0" dirty="0">
                <a:solidFill>
                  <a:srgbClr val="ECECEC"/>
                </a:solidFill>
                <a:effectLst/>
                <a:latin typeface="Söhne"/>
              </a:rPr>
              <a:t> adopts a versatile business model canvas, leveraging partnerships with therapists and educators. Monetization strategies include a freemium model with basic features free and premium features offered through a subscription. The estimated costs involve development, maintenance, and collaboration expenses.</a:t>
            </a:r>
          </a:p>
          <a:p>
            <a:pPr algn="l"/>
            <a:r>
              <a:rPr lang="en-US" sz="2500" b="1" i="0" dirty="0">
                <a:solidFill>
                  <a:srgbClr val="ECECEC"/>
                </a:solidFill>
                <a:effectLst/>
                <a:latin typeface="Söhne"/>
              </a:rPr>
              <a:t>Future Work: Potential Features and Scaling Plans:</a:t>
            </a:r>
            <a:r>
              <a:rPr lang="en-US" sz="2500" b="0" i="0" dirty="0">
                <a:solidFill>
                  <a:srgbClr val="ECECEC"/>
                </a:solidFill>
                <a:effectLst/>
                <a:latin typeface="Söhne"/>
              </a:rPr>
              <a:t> Future plans for </a:t>
            </a:r>
            <a:r>
              <a:rPr lang="en-US" sz="2500" b="0" i="0" dirty="0" err="1">
                <a:solidFill>
                  <a:srgbClr val="ECECEC"/>
                </a:solidFill>
                <a:effectLst/>
                <a:latin typeface="Söhne"/>
              </a:rPr>
              <a:t>Neuronest</a:t>
            </a:r>
            <a:r>
              <a:rPr lang="en-US" sz="2500" b="0" i="0" dirty="0">
                <a:solidFill>
                  <a:srgbClr val="ECECEC"/>
                </a:solidFill>
                <a:effectLst/>
                <a:latin typeface="Söhne"/>
              </a:rPr>
              <a:t> encompass advanced customization, expanded story libraries, and interactive challenges. Scaling initiatives include collaborations with experts, multilingual support, ongoing research, and community feedback integration, fostering continuous improvement and global accessibility.</a:t>
            </a:r>
          </a:p>
          <a:p>
            <a:pPr>
              <a:lnSpc>
                <a:spcPts val="2880"/>
              </a:lnSpc>
            </a:pPr>
            <a:endParaRPr lang="en-US" sz="1800" dirty="0">
              <a:solidFill>
                <a:srgbClr val="D9D9D9"/>
              </a:solidFill>
              <a:latin typeface="Poppins"/>
            </a:endParaRP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pic>
        <p:nvPicPr>
          <p:cNvPr id="12" name="Picture 11" descr="A black and white logo&#10;&#10;Description automatically generated">
            <a:extLst>
              <a:ext uri="{FF2B5EF4-FFF2-40B4-BE49-F238E27FC236}">
                <a16:creationId xmlns:a16="http://schemas.microsoft.com/office/drawing/2014/main" id="{30F4EDB0-4ED7-30FA-38B5-ED263BD0FC9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Tree>
    <p:extLst>
      <p:ext uri="{BB962C8B-B14F-4D97-AF65-F5344CB8AC3E}">
        <p14:creationId xmlns:p14="http://schemas.microsoft.com/office/powerpoint/2010/main" val="1787178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848600" y="0"/>
            <a:ext cx="10439400" cy="10287000"/>
            <a:chOff x="0" y="0"/>
            <a:chExt cx="2639032" cy="812800"/>
          </a:xfrm>
        </p:grpSpPr>
        <p:sp>
          <p:nvSpPr>
            <p:cNvPr id="3" name="Freeform 3"/>
            <p:cNvSpPr/>
            <p:nvPr/>
          </p:nvSpPr>
          <p:spPr>
            <a:xfrm>
              <a:off x="0" y="0"/>
              <a:ext cx="2639032" cy="812800"/>
            </a:xfrm>
            <a:custGeom>
              <a:avLst/>
              <a:gdLst/>
              <a:ahLst/>
              <a:cxnLst/>
              <a:rect l="l" t="t" r="r" b="b"/>
              <a:pathLst>
                <a:path w="2639032" h="812800">
                  <a:moveTo>
                    <a:pt x="0" y="0"/>
                  </a:moveTo>
                  <a:lnTo>
                    <a:pt x="2639032" y="0"/>
                  </a:lnTo>
                  <a:lnTo>
                    <a:pt x="2639032" y="812800"/>
                  </a:lnTo>
                  <a:lnTo>
                    <a:pt x="0" y="812800"/>
                  </a:lnTo>
                  <a:close/>
                </a:path>
              </a:pathLst>
            </a:custGeom>
            <a:solidFill>
              <a:srgbClr val="071C42"/>
            </a:solidFill>
          </p:spPr>
          <p:txBody>
            <a:bodyPr/>
            <a:lstStyle/>
            <a:p>
              <a:endParaRPr lang="en-US" dirty="0"/>
            </a:p>
          </p:txBody>
        </p:sp>
        <p:sp>
          <p:nvSpPr>
            <p:cNvPr id="4" name="TextBox 4"/>
            <p:cNvSpPr txBox="1"/>
            <p:nvPr/>
          </p:nvSpPr>
          <p:spPr>
            <a:xfrm>
              <a:off x="0" y="-38100"/>
              <a:ext cx="2639032" cy="8509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8763000" y="1057327"/>
            <a:ext cx="5969920" cy="511679"/>
          </a:xfrm>
          <a:prstGeom prst="rect">
            <a:avLst/>
          </a:prstGeom>
        </p:spPr>
        <p:txBody>
          <a:bodyPr lIns="0" tIns="0" rIns="0" bIns="0" rtlCol="0" anchor="t">
            <a:spAutoFit/>
          </a:bodyPr>
          <a:lstStyle/>
          <a:p>
            <a:pPr>
              <a:lnSpc>
                <a:spcPts val="3360"/>
              </a:lnSpc>
            </a:pPr>
            <a:r>
              <a:rPr lang="en-US" sz="4800" dirty="0">
                <a:solidFill>
                  <a:srgbClr val="FFFFFF"/>
                </a:solidFill>
                <a:latin typeface="Poppins Bold"/>
              </a:rPr>
              <a:t>Strategy</a:t>
            </a:r>
            <a:r>
              <a:rPr lang="en-US" sz="4400" dirty="0">
                <a:solidFill>
                  <a:srgbClr val="FFFFFF"/>
                </a:solidFill>
                <a:latin typeface="Poppins Bold"/>
              </a:rPr>
              <a:t> 1</a:t>
            </a:r>
          </a:p>
        </p:txBody>
      </p:sp>
      <p:sp>
        <p:nvSpPr>
          <p:cNvPr id="12" name="TextBox 12"/>
          <p:cNvSpPr txBox="1"/>
          <p:nvPr/>
        </p:nvSpPr>
        <p:spPr>
          <a:xfrm>
            <a:off x="8763000" y="1663065"/>
            <a:ext cx="8686800" cy="7413183"/>
          </a:xfrm>
          <a:prstGeom prst="rect">
            <a:avLst/>
          </a:prstGeom>
        </p:spPr>
        <p:txBody>
          <a:bodyPr wrap="square" lIns="0" tIns="0" rIns="0" bIns="0" rtlCol="0" anchor="t">
            <a:spAutoFit/>
          </a:bodyPr>
          <a:lstStyle/>
          <a:p>
            <a:pPr>
              <a:lnSpc>
                <a:spcPts val="2880"/>
              </a:lnSpc>
            </a:pPr>
            <a:r>
              <a:rPr lang="en-US" sz="1900" dirty="0" err="1">
                <a:solidFill>
                  <a:srgbClr val="EEF2F5"/>
                </a:solidFill>
                <a:latin typeface="Poppins"/>
              </a:rPr>
              <a:t>Neuronest's</a:t>
            </a:r>
            <a:r>
              <a:rPr lang="en-US" sz="1900" dirty="0">
                <a:solidFill>
                  <a:srgbClr val="EEF2F5"/>
                </a:solidFill>
                <a:latin typeface="Poppins"/>
              </a:rPr>
              <a:t> strategy revolves around redefining the landscape of medical and therapy technology, particularly in the domain of autism intervention. By seamlessly integrating dynamic features like the sensory-stimulating whiteboard, interactive storyboards, facial expression gamification, and essential words for speech therapy, the app ensures a holistic and personalized approach. This not only engages children effectively but also enhances their psychological development.</a:t>
            </a:r>
          </a:p>
          <a:p>
            <a:pPr>
              <a:lnSpc>
                <a:spcPts val="2880"/>
              </a:lnSpc>
            </a:pPr>
            <a:endParaRPr lang="en-US" sz="1900" dirty="0">
              <a:solidFill>
                <a:srgbClr val="EEF2F5"/>
              </a:solidFill>
              <a:latin typeface="Poppins"/>
            </a:endParaRPr>
          </a:p>
          <a:p>
            <a:pPr>
              <a:lnSpc>
                <a:spcPts val="2880"/>
              </a:lnSpc>
            </a:pPr>
            <a:r>
              <a:rPr lang="en-US" sz="1900" dirty="0">
                <a:solidFill>
                  <a:srgbClr val="EEF2F5"/>
                </a:solidFill>
                <a:latin typeface="Poppins"/>
              </a:rPr>
              <a:t>The key strategy lies in empowering parents with a user-friendly platform for early intervention. </a:t>
            </a:r>
            <a:r>
              <a:rPr lang="en-US" sz="1900" dirty="0" err="1">
                <a:solidFill>
                  <a:srgbClr val="EEF2F5"/>
                </a:solidFill>
                <a:latin typeface="Poppins"/>
              </a:rPr>
              <a:t>Neuronest's</a:t>
            </a:r>
            <a:r>
              <a:rPr lang="en-US" sz="1900" dirty="0">
                <a:solidFill>
                  <a:srgbClr val="EEF2F5"/>
                </a:solidFill>
                <a:latin typeface="Poppins"/>
              </a:rPr>
              <a:t> intuitive design allows parents to actively participate in their child's development, fostering a collaborative approach with therapists. Through daily activities that blend seamlessly into a child's routine, parents become instrumental in providing consistent support. The app's scalability ensures accessibility to a global audience, democratizing early intervention and revolutionizing the paradigm of medical and therapy technology for autism. </a:t>
            </a:r>
            <a:r>
              <a:rPr lang="en-US" sz="1900" dirty="0" err="1">
                <a:solidFill>
                  <a:srgbClr val="EEF2F5"/>
                </a:solidFill>
                <a:latin typeface="Poppins"/>
              </a:rPr>
              <a:t>Neuronest</a:t>
            </a:r>
            <a:r>
              <a:rPr lang="en-US" sz="1900" dirty="0">
                <a:solidFill>
                  <a:srgbClr val="EEF2F5"/>
                </a:solidFill>
                <a:latin typeface="Poppins"/>
              </a:rPr>
              <a:t> strategically positions itself as a transformative tool, bridging the gap between professional therapy and parental involvement for impactful early intervention.</a:t>
            </a:r>
          </a:p>
        </p:txBody>
      </p:sp>
      <p:sp>
        <p:nvSpPr>
          <p:cNvPr id="17" name="TextBox 17"/>
          <p:cNvSpPr txBox="1"/>
          <p:nvPr/>
        </p:nvSpPr>
        <p:spPr>
          <a:xfrm>
            <a:off x="914400" y="5600700"/>
            <a:ext cx="6624360" cy="1626727"/>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Conclusion </a:t>
            </a:r>
          </a:p>
          <a:p>
            <a:pPr>
              <a:lnSpc>
                <a:spcPts val="6719"/>
              </a:lnSpc>
            </a:pPr>
            <a:r>
              <a:rPr lang="en-US" sz="3200" dirty="0">
                <a:solidFill>
                  <a:srgbClr val="101010"/>
                </a:solidFill>
                <a:latin typeface="Poppins Bold"/>
              </a:rPr>
              <a:t>(Recap &amp; acknowledgments)</a:t>
            </a:r>
          </a:p>
        </p:txBody>
      </p:sp>
      <p:sp>
        <p:nvSpPr>
          <p:cNvPr id="18" name="TextBox 18"/>
          <p:cNvSpPr txBox="1"/>
          <p:nvPr/>
        </p:nvSpPr>
        <p:spPr>
          <a:xfrm>
            <a:off x="914400" y="7581900"/>
            <a:ext cx="6400800" cy="1831142"/>
          </a:xfrm>
          <a:prstGeom prst="rect">
            <a:avLst/>
          </a:prstGeom>
        </p:spPr>
        <p:txBody>
          <a:bodyPr wrap="square" lIns="0" tIns="0" rIns="0" bIns="0" rtlCol="0" anchor="t">
            <a:spAutoFit/>
          </a:bodyPr>
          <a:lstStyle/>
          <a:p>
            <a:pPr>
              <a:lnSpc>
                <a:spcPts val="2880"/>
              </a:lnSpc>
            </a:pPr>
            <a:r>
              <a:rPr lang="en-US" sz="1800" dirty="0" err="1">
                <a:solidFill>
                  <a:srgbClr val="545454"/>
                </a:solidFill>
                <a:latin typeface="Poppins"/>
              </a:rPr>
              <a:t>Neuronest</a:t>
            </a:r>
            <a:r>
              <a:rPr lang="en-US" sz="1800" dirty="0">
                <a:solidFill>
                  <a:srgbClr val="545454"/>
                </a:solidFill>
                <a:latin typeface="Poppins"/>
              </a:rPr>
              <a:t> stands as a revolutionary force in medical and therapy technology, redefining autism support with its dynamic, interactive features. Its innovative approach fosters personalized, effective, and engaging interventions for children's psychological growth.</a:t>
            </a:r>
          </a:p>
        </p:txBody>
      </p:sp>
      <p:sp>
        <p:nvSpPr>
          <p:cNvPr id="19" name="Freeform 19"/>
          <p:cNvSpPr/>
          <p:nvPr/>
        </p:nvSpPr>
        <p:spPr>
          <a:xfrm flipH="1">
            <a:off x="-2861667" y="-805804"/>
            <a:ext cx="8166327" cy="6636996"/>
          </a:xfrm>
          <a:custGeom>
            <a:avLst/>
            <a:gdLst/>
            <a:ahLst/>
            <a:cxnLst/>
            <a:rect l="l" t="t" r="r" b="b"/>
            <a:pathLst>
              <a:path w="8166327" h="6636996">
                <a:moveTo>
                  <a:pt x="8166327" y="0"/>
                </a:moveTo>
                <a:lnTo>
                  <a:pt x="0" y="0"/>
                </a:lnTo>
                <a:lnTo>
                  <a:pt x="0" y="6636996"/>
                </a:lnTo>
                <a:lnTo>
                  <a:pt x="8166327" y="6636996"/>
                </a:lnTo>
                <a:lnTo>
                  <a:pt x="8166327"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pic>
        <p:nvPicPr>
          <p:cNvPr id="20" name="Picture 19" descr="A black and white logo&#10;&#10;Description automatically generated">
            <a:extLst>
              <a:ext uri="{FF2B5EF4-FFF2-40B4-BE49-F238E27FC236}">
                <a16:creationId xmlns:a16="http://schemas.microsoft.com/office/drawing/2014/main" id="{3B7F5C9B-3BA1-5143-D41D-F56654EA12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TotalTime>
  <Words>1028</Words>
  <Application>Microsoft Office PowerPoint</Application>
  <PresentationFormat>Custom</PresentationFormat>
  <Paragraphs>72</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Söhne</vt:lpstr>
      <vt:lpstr>Calibri</vt:lpstr>
      <vt:lpstr>Poppins Bold</vt:lpstr>
      <vt:lpstr>Poppins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shyam kaarthikeyan</cp:lastModifiedBy>
  <cp:revision>4</cp:revision>
  <dcterms:created xsi:type="dcterms:W3CDTF">2006-08-16T00:00:00Z</dcterms:created>
  <dcterms:modified xsi:type="dcterms:W3CDTF">2024-03-05T11:22:13Z</dcterms:modified>
  <dc:identifier>DAF-hexMbnY</dc:identifier>
</cp:coreProperties>
</file>

<file path=docProps/thumbnail.jpeg>
</file>